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57" r:id="rId3"/>
    <p:sldId id="258" r:id="rId4"/>
    <p:sldId id="259" r:id="rId5"/>
    <p:sldId id="260" r:id="rId6"/>
    <p:sldId id="262" r:id="rId7"/>
    <p:sldId id="261"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snapToGrid="0">
      <p:cViewPr varScale="1">
        <p:scale>
          <a:sx n="73" d="100"/>
          <a:sy n="73" d="100"/>
        </p:scale>
        <p:origin x="7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1439641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90026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76252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10206165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95606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35125750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3308040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417734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2846014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18538F-FE80-42E2-AD63-61C964E74CC6}"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40727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18538F-FE80-42E2-AD63-61C964E74CC6}"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140881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18538F-FE80-42E2-AD63-61C964E74CC6}" type="datetimeFigureOut">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1206850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18538F-FE80-42E2-AD63-61C964E74CC6}" type="datetimeFigureOut">
              <a:rPr lang="en-US" smtClean="0"/>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88919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8538F-FE80-42E2-AD63-61C964E74CC6}" type="datetimeFigureOut">
              <a:rPr lang="en-US" smtClean="0"/>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146065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018538F-FE80-42E2-AD63-61C964E74CC6}"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144247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018538F-FE80-42E2-AD63-61C964E74CC6}"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26B91E-AEAA-4E87-817F-3AED043580B2}" type="slidenum">
              <a:rPr lang="en-US" smtClean="0"/>
              <a:t>‹#›</a:t>
            </a:fld>
            <a:endParaRPr lang="en-US"/>
          </a:p>
        </p:txBody>
      </p:sp>
    </p:spTree>
    <p:extLst>
      <p:ext uri="{BB962C8B-B14F-4D97-AF65-F5344CB8AC3E}">
        <p14:creationId xmlns:p14="http://schemas.microsoft.com/office/powerpoint/2010/main" val="1241975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018538F-FE80-42E2-AD63-61C964E74CC6}" type="datetimeFigureOut">
              <a:rPr lang="en-US" smtClean="0"/>
              <a:t>1/27/2023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F26B91E-AEAA-4E87-817F-3AED043580B2}" type="slidenum">
              <a:rPr lang="en-US" smtClean="0"/>
              <a:t>‹#›</a:t>
            </a:fld>
            <a:endParaRPr lang="en-US"/>
          </a:p>
        </p:txBody>
      </p:sp>
    </p:spTree>
    <p:extLst>
      <p:ext uri="{BB962C8B-B14F-4D97-AF65-F5344CB8AC3E}">
        <p14:creationId xmlns:p14="http://schemas.microsoft.com/office/powerpoint/2010/main" val="1401470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39661502"/>
              </p:ext>
            </p:extLst>
          </p:nvPr>
        </p:nvGraphicFramePr>
        <p:xfrm>
          <a:off x="2299064" y="2939143"/>
          <a:ext cx="5878286" cy="1272653"/>
        </p:xfrm>
        <a:graphic>
          <a:graphicData uri="http://schemas.openxmlformats.org/drawingml/2006/table">
            <a:tbl>
              <a:tblPr/>
              <a:tblGrid>
                <a:gridCol w="5878286">
                  <a:extLst>
                    <a:ext uri="{9D8B030D-6E8A-4147-A177-3AD203B41FA5}">
                      <a16:colId xmlns:a16="http://schemas.microsoft.com/office/drawing/2014/main" val="1883922284"/>
                    </a:ext>
                  </a:extLst>
                </a:gridCol>
              </a:tblGrid>
              <a:tr h="1272653">
                <a:tc>
                  <a:txBody>
                    <a:bodyPr/>
                    <a:lstStyle/>
                    <a:p>
                      <a:pPr algn="ctr" fontAlgn="t"/>
                      <a:r>
                        <a:rPr lang="en-US" sz="2400" b="1" dirty="0" smtClean="0">
                          <a:effectLst/>
                          <a:latin typeface="Calibri" panose="020F0502020204030204" pitchFamily="34" charset="0"/>
                          <a:cs typeface="Calibri" panose="020F0502020204030204" pitchFamily="34" charset="0"/>
                        </a:rPr>
                        <a:t>MANAGING</a:t>
                      </a:r>
                      <a:r>
                        <a:rPr lang="en-US" sz="2400" b="1" baseline="0" dirty="0" smtClean="0">
                          <a:effectLst/>
                          <a:latin typeface="Calibri" panose="020F0502020204030204" pitchFamily="34" charset="0"/>
                          <a:cs typeface="Calibri" panose="020F0502020204030204" pitchFamily="34" charset="0"/>
                        </a:rPr>
                        <a:t> EMPLOYEE BENEFITS AND SERVICES</a:t>
                      </a:r>
                      <a:endParaRPr lang="en-US" sz="2400" b="1" dirty="0">
                        <a:effectLst/>
                        <a:latin typeface="Calibri" panose="020F0502020204030204" pitchFamily="34" charset="0"/>
                        <a:cs typeface="Calibri" panose="020F0502020204030204" pitchFamily="34" charset="0"/>
                      </a:endParaRPr>
                    </a:p>
                  </a:txBody>
                  <a:tcPr marL="0" marR="0" marT="19050" marB="19050">
                    <a:lnL>
                      <a:noFill/>
                    </a:lnL>
                    <a:lnR>
                      <a:noFill/>
                    </a:lnR>
                    <a:lnT>
                      <a:noFill/>
                    </a:lnT>
                    <a:lnB>
                      <a:noFill/>
                    </a:lnB>
                    <a:solidFill>
                      <a:srgbClr val="FFFFFF"/>
                    </a:solidFill>
                  </a:tcPr>
                </a:tc>
                <a:extLst>
                  <a:ext uri="{0D108BD9-81ED-4DB2-BD59-A6C34878D82A}">
                    <a16:rowId xmlns:a16="http://schemas.microsoft.com/office/drawing/2014/main" val="3252379928"/>
                  </a:ext>
                </a:extLst>
              </a:tr>
            </a:tbl>
          </a:graphicData>
        </a:graphic>
      </p:graphicFrame>
    </p:spTree>
    <p:extLst>
      <p:ext uri="{BB962C8B-B14F-4D97-AF65-F5344CB8AC3E}">
        <p14:creationId xmlns:p14="http://schemas.microsoft.com/office/powerpoint/2010/main" val="3820744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60" y="274320"/>
            <a:ext cx="9013371" cy="6186309"/>
          </a:xfrm>
          <a:prstGeom prst="rect">
            <a:avLst/>
          </a:prstGeom>
        </p:spPr>
        <p:txBody>
          <a:bodyPr wrap="square">
            <a:spAutoFit/>
          </a:bodyPr>
          <a:lstStyle/>
          <a:p>
            <a:r>
              <a:rPr lang="en-US" dirty="0" smtClean="0">
                <a:solidFill>
                  <a:srgbClr val="212121"/>
                </a:solidFill>
                <a:latin typeface="Times New Roman" panose="02020603050405020304" pitchFamily="18" charset="0"/>
                <a:cs typeface="Times New Roman" panose="02020603050405020304" pitchFamily="18" charset="0"/>
              </a:rPr>
              <a:t>Objectives</a:t>
            </a:r>
            <a:endParaRPr lang="en-US" dirty="0">
              <a:solidFill>
                <a:srgbClr val="21212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smtClean="0">
                <a:solidFill>
                  <a:srgbClr val="212121"/>
                </a:solidFill>
                <a:latin typeface="Times New Roman" panose="02020603050405020304" pitchFamily="18" charset="0"/>
                <a:cs typeface="Times New Roman" panose="02020603050405020304" pitchFamily="18" charset="0"/>
              </a:rPr>
              <a:t>To </a:t>
            </a:r>
            <a:r>
              <a:rPr lang="en-US" dirty="0">
                <a:solidFill>
                  <a:srgbClr val="212121"/>
                </a:solidFill>
                <a:latin typeface="Times New Roman" panose="02020603050405020304" pitchFamily="18" charset="0"/>
                <a:cs typeface="Times New Roman" panose="02020603050405020304" pitchFamily="18" charset="0"/>
              </a:rPr>
              <a:t>foster a pleasant and cordial relationship between employer and employees.</a:t>
            </a:r>
          </a:p>
          <a:p>
            <a:pPr>
              <a:buFont typeface="Arial" panose="020B0604020202020204" pitchFamily="34" charset="0"/>
              <a:buChar char="•"/>
            </a:pPr>
            <a:r>
              <a:rPr lang="en-US" dirty="0">
                <a:solidFill>
                  <a:srgbClr val="212121"/>
                </a:solidFill>
                <a:latin typeface="Times New Roman" panose="02020603050405020304" pitchFamily="18" charset="0"/>
                <a:cs typeface="Times New Roman" panose="02020603050405020304" pitchFamily="18" charset="0"/>
              </a:rPr>
              <a:t>To equally safeguard the interests of both employer and employees.</a:t>
            </a:r>
          </a:p>
          <a:p>
            <a:pPr>
              <a:buFont typeface="Arial" panose="020B0604020202020204" pitchFamily="34" charset="0"/>
              <a:buChar char="•"/>
            </a:pPr>
            <a:r>
              <a:rPr lang="en-US" dirty="0">
                <a:solidFill>
                  <a:srgbClr val="212121"/>
                </a:solidFill>
                <a:latin typeface="Times New Roman" panose="02020603050405020304" pitchFamily="18" charset="0"/>
                <a:cs typeface="Times New Roman" panose="02020603050405020304" pitchFamily="18" charset="0"/>
              </a:rPr>
              <a:t>To ensure that the government intervention is maintained at a minimum level.</a:t>
            </a:r>
          </a:p>
          <a:p>
            <a:pPr>
              <a:buFont typeface="Arial" panose="020B0604020202020204" pitchFamily="34" charset="0"/>
              <a:buChar char="•"/>
            </a:pPr>
            <a:r>
              <a:rPr lang="en-US" dirty="0">
                <a:solidFill>
                  <a:srgbClr val="212121"/>
                </a:solidFill>
                <a:latin typeface="Times New Roman" panose="02020603050405020304" pitchFamily="18" charset="0"/>
                <a:cs typeface="Times New Roman" panose="02020603050405020304" pitchFamily="18" charset="0"/>
              </a:rPr>
              <a:t>To encourage the maintenance of a democratic environment at the </a:t>
            </a:r>
            <a:r>
              <a:rPr lang="en-US" dirty="0" smtClean="0">
                <a:solidFill>
                  <a:srgbClr val="212121"/>
                </a:solidFill>
                <a:latin typeface="Times New Roman" panose="02020603050405020304" pitchFamily="18" charset="0"/>
                <a:cs typeface="Times New Roman" panose="02020603050405020304" pitchFamily="18" charset="0"/>
              </a:rPr>
              <a:t>workplace</a:t>
            </a:r>
          </a:p>
          <a:p>
            <a:endParaRPr lang="en-US" i="0" dirty="0" smtClean="0">
              <a:solidFill>
                <a:srgbClr val="212121"/>
              </a:solidFill>
              <a:effectLst/>
              <a:latin typeface="Times New Roman" panose="02020603050405020304" pitchFamily="18" charset="0"/>
              <a:cs typeface="Times New Roman" panose="02020603050405020304" pitchFamily="18" charset="0"/>
            </a:endParaRPr>
          </a:p>
          <a:p>
            <a:r>
              <a:rPr lang="en-US" i="0" dirty="0" smtClean="0">
                <a:solidFill>
                  <a:srgbClr val="212121"/>
                </a:solidFill>
                <a:effectLst/>
                <a:latin typeface="Times New Roman" panose="02020603050405020304" pitchFamily="18" charset="0"/>
                <a:cs typeface="Times New Roman" panose="02020603050405020304" pitchFamily="18" charset="0"/>
              </a:rPr>
              <a:t>Types</a:t>
            </a:r>
            <a:endParaRPr lang="en-US" i="0" dirty="0">
              <a:solidFill>
                <a:srgbClr val="212121"/>
              </a:solidFill>
              <a:effectLst/>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Distributive Bargaining: In this type of negotiation process, one party benefits at the expense of others. It discusses redistribution of profit sharing to increase wages, bonuses, or financial benefits.</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Integrative Bargaining: In this type of bargaining, the agreement is reached so that both the participating sides tend to benefit – a win-win </a:t>
            </a:r>
            <a:r>
              <a:rPr lang="en-US" dirty="0" smtClean="0">
                <a:latin typeface="Times New Roman" panose="02020603050405020304" pitchFamily="18" charset="0"/>
                <a:cs typeface="Times New Roman" panose="02020603050405020304" pitchFamily="18" charset="0"/>
              </a:rPr>
              <a:t>situation</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Productivity </a:t>
            </a:r>
            <a:r>
              <a:rPr lang="en-US" dirty="0">
                <a:latin typeface="Times New Roman" panose="02020603050405020304" pitchFamily="18" charset="0"/>
                <a:cs typeface="Times New Roman" panose="02020603050405020304" pitchFamily="18" charset="0"/>
              </a:rPr>
              <a:t>Bargaining: In this type of bargaining, the negotiations revolve around productivity and pay. The two parties agree to certain changes that promise to boost productivity in exchange for higher wages.</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Composite Bargaining: This type of negotiation emphasizes various factors not directly related to pay but rather focused on employee welfare and job security. It ensures the long-term relationship between employer and employee that is mutually beneficial.</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Concessionary Bargaining: In this type of bargaining, the union sacrifices some benefits to bail out the employer during the stressed economic situation, which benefits the employees in the long run.</a:t>
            </a:r>
          </a:p>
          <a:p>
            <a:endParaRPr lang="en-US" i="0" dirty="0">
              <a:solidFill>
                <a:srgbClr val="21212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0717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331" y="326573"/>
            <a:ext cx="7234963" cy="5909310"/>
          </a:xfrm>
          <a:prstGeom prst="rect">
            <a:avLst/>
          </a:prstGeom>
        </p:spPr>
        <p:txBody>
          <a:bodyPr wrap="square">
            <a:spAutoFit/>
          </a:bodyPr>
          <a:lstStyle/>
          <a:p>
            <a:pPr algn="ctr">
              <a:lnSpc>
                <a:spcPct val="150000"/>
              </a:lnSpc>
            </a:pPr>
            <a:r>
              <a:rPr lang="en-US" b="1" dirty="0" smtClean="0">
                <a:solidFill>
                  <a:srgbClr val="000000"/>
                </a:solidFill>
                <a:latin typeface="Times New Roman" panose="02020603050405020304" pitchFamily="18" charset="0"/>
                <a:cs typeface="Times New Roman" panose="02020603050405020304" pitchFamily="18" charset="0"/>
              </a:rPr>
              <a:t>Process of collective bargaining</a:t>
            </a:r>
          </a:p>
          <a:p>
            <a:pPr marL="342900" indent="-342900">
              <a:lnSpc>
                <a:spcPct val="150000"/>
              </a:lnSpc>
              <a:buFont typeface="+mj-lt"/>
              <a:buAutoNum type="arabicPeriod"/>
            </a:pPr>
            <a:r>
              <a:rPr lang="en-US" dirty="0" smtClean="0">
                <a:solidFill>
                  <a:srgbClr val="000000"/>
                </a:solidFill>
                <a:latin typeface="Times New Roman" panose="02020603050405020304" pitchFamily="18" charset="0"/>
                <a:cs typeface="Times New Roman" panose="02020603050405020304" pitchFamily="18" charset="0"/>
              </a:rPr>
              <a:t>Preparing for negotiation</a:t>
            </a:r>
          </a:p>
          <a:p>
            <a:pPr marL="342900" indent="-342900">
              <a:lnSpc>
                <a:spcPct val="150000"/>
              </a:lnSpc>
              <a:buFont typeface="+mj-lt"/>
              <a:buAutoNum type="arabicPeriod"/>
            </a:pPr>
            <a:r>
              <a:rPr lang="en-US" dirty="0" smtClean="0">
                <a:solidFill>
                  <a:srgbClr val="000000"/>
                </a:solidFill>
                <a:latin typeface="Times New Roman" panose="02020603050405020304" pitchFamily="18" charset="0"/>
                <a:cs typeface="Times New Roman" panose="02020603050405020304" pitchFamily="18" charset="0"/>
              </a:rPr>
              <a:t>Identifying bargaining issue</a:t>
            </a:r>
          </a:p>
          <a:p>
            <a:pPr marL="342900" indent="-342900">
              <a:lnSpc>
                <a:spcPct val="150000"/>
              </a:lnSpc>
              <a:buFont typeface="+mj-lt"/>
              <a:buAutoNum type="arabicPeriod"/>
            </a:pPr>
            <a:r>
              <a:rPr lang="en-US" dirty="0" smtClean="0">
                <a:solidFill>
                  <a:srgbClr val="000000"/>
                </a:solidFill>
                <a:latin typeface="Times New Roman" panose="02020603050405020304" pitchFamily="18" charset="0"/>
                <a:cs typeface="Times New Roman" panose="02020603050405020304" pitchFamily="18" charset="0"/>
              </a:rPr>
              <a:t>Negotiating</a:t>
            </a:r>
          </a:p>
          <a:p>
            <a:pPr marL="342900" indent="-342900">
              <a:lnSpc>
                <a:spcPct val="150000"/>
              </a:lnSpc>
              <a:buFont typeface="+mj-lt"/>
              <a:buAutoNum type="arabicPeriod"/>
            </a:pPr>
            <a:r>
              <a:rPr lang="en-US" dirty="0" smtClean="0">
                <a:solidFill>
                  <a:srgbClr val="000000"/>
                </a:solidFill>
                <a:latin typeface="Times New Roman" panose="02020603050405020304" pitchFamily="18" charset="0"/>
                <a:cs typeface="Times New Roman" panose="02020603050405020304" pitchFamily="18" charset="0"/>
              </a:rPr>
              <a:t>Reaching and ratifying agreement</a:t>
            </a:r>
          </a:p>
          <a:p>
            <a:pPr marL="342900" indent="-342900">
              <a:lnSpc>
                <a:spcPct val="150000"/>
              </a:lnSpc>
              <a:buFont typeface="+mj-lt"/>
              <a:buAutoNum type="arabicPeriod"/>
            </a:pPr>
            <a:r>
              <a:rPr lang="en-US" dirty="0" smtClean="0">
                <a:solidFill>
                  <a:srgbClr val="000000"/>
                </a:solidFill>
                <a:latin typeface="Times New Roman" panose="02020603050405020304" pitchFamily="18" charset="0"/>
                <a:cs typeface="Times New Roman" panose="02020603050405020304" pitchFamily="18" charset="0"/>
              </a:rPr>
              <a:t>Contract administration</a:t>
            </a:r>
          </a:p>
          <a:p>
            <a:pPr algn="ctr">
              <a:lnSpc>
                <a:spcPct val="150000"/>
              </a:lnSpc>
            </a:pPr>
            <a:r>
              <a:rPr lang="en-US" dirty="0" err="1" smtClean="0">
                <a:solidFill>
                  <a:srgbClr val="000000"/>
                </a:solidFill>
                <a:latin typeface="Times New Roman" panose="02020603050405020304" pitchFamily="18" charset="0"/>
                <a:cs typeface="Times New Roman" panose="02020603050405020304" pitchFamily="18" charset="0"/>
              </a:rPr>
              <a:t>Imporatance</a:t>
            </a:r>
            <a:r>
              <a:rPr lang="en-US" dirty="0" smtClean="0">
                <a:solidFill>
                  <a:srgbClr val="000000"/>
                </a:solidFill>
                <a:latin typeface="Times New Roman" panose="02020603050405020304" pitchFamily="18" charset="0"/>
                <a:cs typeface="Times New Roman" panose="02020603050405020304" pitchFamily="18" charset="0"/>
              </a:rPr>
              <a:t> of collective bargaining</a:t>
            </a:r>
            <a:endParaRPr lang="en-US" dirty="0">
              <a:solidFill>
                <a:srgbClr val="000000"/>
              </a:solidFill>
              <a:latin typeface="Times New Roman" panose="02020603050405020304" pitchFamily="18" charset="0"/>
              <a:cs typeface="Times New Roman" panose="02020603050405020304" pitchFamily="18" charset="0"/>
            </a:endParaRPr>
          </a:p>
          <a:p>
            <a:pPr marL="342900" indent="-342900">
              <a:lnSpc>
                <a:spcPct val="150000"/>
              </a:lnSpc>
              <a:buFont typeface="+mj-lt"/>
              <a:buAutoNum type="arabicPeriod"/>
            </a:pPr>
            <a:r>
              <a:rPr lang="en-US" dirty="0"/>
              <a:t>Collective bargaining develops better understanding between the employer and the </a:t>
            </a:r>
            <a:r>
              <a:rPr lang="en-US" dirty="0" smtClean="0"/>
              <a:t>employ­ees</a:t>
            </a:r>
          </a:p>
          <a:p>
            <a:pPr marL="342900" indent="-342900">
              <a:lnSpc>
                <a:spcPct val="150000"/>
              </a:lnSpc>
              <a:buFont typeface="+mj-lt"/>
              <a:buAutoNum type="arabicPeriod"/>
            </a:pPr>
            <a:r>
              <a:rPr lang="en-US" dirty="0"/>
              <a:t>It promotes industrial </a:t>
            </a:r>
            <a:r>
              <a:rPr lang="en-US" dirty="0" smtClean="0"/>
              <a:t>democracy</a:t>
            </a:r>
          </a:p>
          <a:p>
            <a:pPr marL="342900" indent="-342900">
              <a:lnSpc>
                <a:spcPct val="150000"/>
              </a:lnSpc>
              <a:buFont typeface="+mj-lt"/>
              <a:buAutoNum type="arabicPeriod"/>
            </a:pPr>
            <a:r>
              <a:rPr lang="en-US" dirty="0"/>
              <a:t>It benefits the both-employer and </a:t>
            </a:r>
            <a:r>
              <a:rPr lang="en-US" dirty="0" smtClean="0"/>
              <a:t>employees</a:t>
            </a:r>
          </a:p>
          <a:p>
            <a:pPr marL="342900" indent="-342900">
              <a:lnSpc>
                <a:spcPct val="150000"/>
              </a:lnSpc>
              <a:buFont typeface="+mj-lt"/>
              <a:buAutoNum type="arabicPeriod"/>
            </a:pPr>
            <a:r>
              <a:rPr lang="en-US" dirty="0"/>
              <a:t>It is adjustable to the changing </a:t>
            </a:r>
            <a:r>
              <a:rPr lang="en-US" dirty="0" smtClean="0"/>
              <a:t>conditions</a:t>
            </a:r>
          </a:p>
          <a:p>
            <a:pPr marL="342900" indent="-342900">
              <a:lnSpc>
                <a:spcPct val="150000"/>
              </a:lnSpc>
              <a:buFont typeface="+mj-lt"/>
              <a:buAutoNum type="arabicPeriod"/>
            </a:pPr>
            <a:r>
              <a:rPr lang="en-US" dirty="0"/>
              <a:t>It facilitates the speedy implementation of decisions arrived at collective negotiation</a:t>
            </a:r>
            <a:endParaRPr lang="en-US"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2382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697" y="300445"/>
            <a:ext cx="8947420" cy="6740307"/>
          </a:xfrm>
          <a:prstGeom prst="rect">
            <a:avLst/>
          </a:prstGeom>
        </p:spPr>
        <p:txBody>
          <a:bodyPr wrap="square">
            <a:spAutoFit/>
          </a:bodyPr>
          <a:lstStyle/>
          <a:p>
            <a:pPr algn="ctr"/>
            <a:r>
              <a:rPr lang="en-US" b="1" dirty="0" smtClean="0">
                <a:solidFill>
                  <a:srgbClr val="000000"/>
                </a:solidFill>
                <a:latin typeface="Times New Roman" panose="02020603050405020304" pitchFamily="18" charset="0"/>
                <a:cs typeface="Times New Roman" panose="02020603050405020304" pitchFamily="18" charset="0"/>
              </a:rPr>
              <a:t>Grievance Handling</a:t>
            </a:r>
          </a:p>
          <a:p>
            <a:pPr algn="ctr"/>
            <a:endParaRPr lang="en-US" b="1" dirty="0" smtClean="0">
              <a:solidFill>
                <a:srgbClr val="000000"/>
              </a:solidFill>
              <a:latin typeface="Times New Roman" panose="02020603050405020304" pitchFamily="18" charset="0"/>
              <a:cs typeface="Times New Roman" panose="02020603050405020304" pitchFamily="18" charset="0"/>
            </a:endParaRPr>
          </a:p>
          <a:p>
            <a:r>
              <a:rPr lang="en-US" b="1" dirty="0">
                <a:solidFill>
                  <a:srgbClr val="000000"/>
                </a:solidFill>
                <a:latin typeface="Times New Roman" panose="02020603050405020304" pitchFamily="18" charset="0"/>
                <a:cs typeface="Times New Roman" panose="02020603050405020304" pitchFamily="18" charset="0"/>
              </a:rPr>
              <a:t>Employee </a:t>
            </a:r>
            <a:r>
              <a:rPr lang="en-US" b="1" dirty="0" smtClean="0">
                <a:solidFill>
                  <a:srgbClr val="000000"/>
                </a:solidFill>
                <a:latin typeface="Times New Roman" panose="02020603050405020304" pitchFamily="18" charset="0"/>
                <a:cs typeface="Times New Roman" panose="02020603050405020304" pitchFamily="18" charset="0"/>
              </a:rPr>
              <a:t>Grievance</a:t>
            </a:r>
            <a:endParaRPr lang="en-US" dirty="0">
              <a:solidFill>
                <a:srgbClr val="000000"/>
              </a:solidFill>
              <a:latin typeface="Times New Roman" panose="02020603050405020304" pitchFamily="18" charset="0"/>
              <a:cs typeface="Times New Roman" panose="02020603050405020304" pitchFamily="18" charset="0"/>
            </a:endParaRPr>
          </a:p>
          <a:p>
            <a:r>
              <a:rPr lang="en-US" dirty="0" smtClean="0">
                <a:solidFill>
                  <a:srgbClr val="000000"/>
                </a:solidFill>
                <a:latin typeface="Times New Roman" panose="02020603050405020304" pitchFamily="18" charset="0"/>
                <a:cs typeface="Times New Roman" panose="02020603050405020304" pitchFamily="18" charset="0"/>
              </a:rPr>
              <a:t>Grievance </a:t>
            </a:r>
            <a:r>
              <a:rPr lang="en-US" dirty="0">
                <a:solidFill>
                  <a:srgbClr val="000000"/>
                </a:solidFill>
                <a:latin typeface="Times New Roman" panose="02020603050405020304" pitchFamily="18" charset="0"/>
                <a:cs typeface="Times New Roman" panose="02020603050405020304" pitchFamily="18" charset="0"/>
              </a:rPr>
              <a:t>means any type of dissatisfaction or discontentment arising out of factors related to an employee’s job which he thinks is </a:t>
            </a:r>
            <a:r>
              <a:rPr lang="en-US" dirty="0" smtClean="0">
                <a:solidFill>
                  <a:srgbClr val="000000"/>
                </a:solidFill>
                <a:latin typeface="Times New Roman" panose="02020603050405020304" pitchFamily="18" charset="0"/>
                <a:cs typeface="Times New Roman" panose="02020603050405020304" pitchFamily="18" charset="0"/>
              </a:rPr>
              <a:t>unfair.</a:t>
            </a:r>
          </a:p>
          <a:p>
            <a:endParaRPr lang="en-US" b="1" dirty="0" smtClean="0">
              <a:solidFill>
                <a:srgbClr val="000000"/>
              </a:solidFill>
              <a:latin typeface="Times New Roman" panose="02020603050405020304" pitchFamily="18" charset="0"/>
              <a:cs typeface="Times New Roman" panose="02020603050405020304" pitchFamily="18" charset="0"/>
            </a:endParaRPr>
          </a:p>
          <a:p>
            <a:r>
              <a:rPr lang="en-US" b="1" dirty="0" smtClean="0">
                <a:solidFill>
                  <a:srgbClr val="000000"/>
                </a:solidFill>
                <a:latin typeface="Times New Roman" panose="02020603050405020304" pitchFamily="18" charset="0"/>
                <a:cs typeface="Times New Roman" panose="02020603050405020304" pitchFamily="18" charset="0"/>
              </a:rPr>
              <a:t>Forms:</a:t>
            </a:r>
            <a:endParaRPr lang="en-US" dirty="0">
              <a:solidFill>
                <a:srgbClr val="000000"/>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smtClean="0">
                <a:solidFill>
                  <a:srgbClr val="000000"/>
                </a:solidFill>
                <a:latin typeface="Times New Roman" panose="02020603050405020304" pitchFamily="18" charset="0"/>
                <a:cs typeface="Times New Roman" panose="02020603050405020304" pitchFamily="18" charset="0"/>
              </a:rPr>
              <a:t>Factual</a:t>
            </a:r>
            <a:endParaRPr lang="en-US"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smtClean="0">
                <a:solidFill>
                  <a:srgbClr val="000000"/>
                </a:solidFill>
                <a:latin typeface="Times New Roman" panose="02020603050405020304" pitchFamily="18" charset="0"/>
                <a:cs typeface="Times New Roman" panose="02020603050405020304" pitchFamily="18" charset="0"/>
              </a:rPr>
              <a:t>Imaginary</a:t>
            </a:r>
          </a:p>
          <a:p>
            <a:pPr marL="285750" indent="-285750">
              <a:buFont typeface="Wingdings" panose="05000000000000000000" pitchFamily="2" charset="2"/>
              <a:buChar char="Ø"/>
            </a:pPr>
            <a:r>
              <a:rPr lang="en-US" dirty="0" smtClean="0">
                <a:solidFill>
                  <a:srgbClr val="000000"/>
                </a:solidFill>
                <a:latin typeface="Times New Roman" panose="02020603050405020304" pitchFamily="18" charset="0"/>
                <a:cs typeface="Times New Roman" panose="02020603050405020304" pitchFamily="18" charset="0"/>
              </a:rPr>
              <a:t>Disguised</a:t>
            </a:r>
          </a:p>
          <a:p>
            <a:endParaRPr lang="en-US" dirty="0">
              <a:solidFill>
                <a:srgbClr val="000000"/>
              </a:solidFill>
              <a:latin typeface="Times New Roman" panose="02020603050405020304" pitchFamily="18" charset="0"/>
              <a:cs typeface="Times New Roman" panose="02020603050405020304" pitchFamily="18" charset="0"/>
            </a:endParaRPr>
          </a:p>
          <a:p>
            <a:pPr algn="ctr"/>
            <a:r>
              <a:rPr lang="en-US" b="1" dirty="0" smtClean="0">
                <a:solidFill>
                  <a:srgbClr val="000000"/>
                </a:solidFill>
                <a:latin typeface="Times New Roman" panose="02020603050405020304" pitchFamily="18" charset="0"/>
                <a:cs typeface="Times New Roman" panose="02020603050405020304" pitchFamily="18" charset="0"/>
              </a:rPr>
              <a:t>Sources of grievances</a:t>
            </a:r>
          </a:p>
          <a:p>
            <a:pPr marL="285750" indent="-285750">
              <a:buFont typeface="Wingdings" panose="05000000000000000000" pitchFamily="2" charset="2"/>
              <a:buChar char="Ø"/>
            </a:pPr>
            <a:r>
              <a:rPr lang="en-US" dirty="0" smtClean="0">
                <a:solidFill>
                  <a:srgbClr val="000000"/>
                </a:solidFill>
                <a:latin typeface="Times New Roman" panose="02020603050405020304" pitchFamily="18" charset="0"/>
                <a:cs typeface="Times New Roman" panose="02020603050405020304" pitchFamily="18" charset="0"/>
              </a:rPr>
              <a:t>Management practice</a:t>
            </a:r>
          </a:p>
          <a:p>
            <a:pPr marL="285750" indent="-285750">
              <a:buFont typeface="Wingdings" panose="05000000000000000000" pitchFamily="2" charset="2"/>
              <a:buChar char="Ø"/>
            </a:pPr>
            <a:r>
              <a:rPr lang="en-US" dirty="0" smtClean="0">
                <a:solidFill>
                  <a:srgbClr val="000000"/>
                </a:solidFill>
                <a:latin typeface="Times New Roman" panose="02020603050405020304" pitchFamily="18" charset="0"/>
                <a:cs typeface="Times New Roman" panose="02020603050405020304" pitchFamily="18" charset="0"/>
              </a:rPr>
              <a:t>Grievances resulting from personal maladjustment</a:t>
            </a:r>
          </a:p>
          <a:p>
            <a:pPr marL="285750" indent="-285750">
              <a:buFont typeface="Wingdings" panose="05000000000000000000" pitchFamily="2" charset="2"/>
              <a:buChar char="Ø"/>
            </a:pPr>
            <a:r>
              <a:rPr lang="en-US" dirty="0" smtClean="0">
                <a:solidFill>
                  <a:srgbClr val="000000"/>
                </a:solidFill>
                <a:latin typeface="Times New Roman" panose="02020603050405020304" pitchFamily="18" charset="0"/>
                <a:cs typeface="Times New Roman" panose="02020603050405020304" pitchFamily="18" charset="0"/>
              </a:rPr>
              <a:t>Working condition</a:t>
            </a:r>
          </a:p>
          <a:p>
            <a:endParaRPr lang="en-US" dirty="0">
              <a:solidFill>
                <a:srgbClr val="000000"/>
              </a:solidFill>
              <a:latin typeface="Times New Roman" panose="02020603050405020304" pitchFamily="18" charset="0"/>
              <a:cs typeface="Times New Roman" panose="02020603050405020304" pitchFamily="18" charset="0"/>
            </a:endParaRPr>
          </a:p>
          <a:p>
            <a:pPr algn="ctr"/>
            <a:r>
              <a:rPr lang="en-US" b="1" dirty="0">
                <a:solidFill>
                  <a:srgbClr val="000000"/>
                </a:solidFill>
                <a:latin typeface="Times New Roman" panose="02020603050405020304" pitchFamily="18" charset="0"/>
                <a:cs typeface="Times New Roman" panose="02020603050405020304" pitchFamily="18" charset="0"/>
              </a:rPr>
              <a:t>Grievance  </a:t>
            </a:r>
            <a:r>
              <a:rPr lang="en-US" b="1" dirty="0" err="1" smtClean="0">
                <a:solidFill>
                  <a:srgbClr val="000000"/>
                </a:solidFill>
                <a:latin typeface="Times New Roman" panose="02020603050405020304" pitchFamily="18" charset="0"/>
                <a:cs typeface="Times New Roman" panose="02020603050405020304" pitchFamily="18" charset="0"/>
              </a:rPr>
              <a:t>Redressal</a:t>
            </a:r>
            <a:r>
              <a:rPr lang="en-US" b="1" dirty="0" smtClean="0">
                <a:solidFill>
                  <a:srgbClr val="000000"/>
                </a:solidFill>
                <a:latin typeface="Times New Roman" panose="02020603050405020304" pitchFamily="18" charset="0"/>
                <a:cs typeface="Times New Roman" panose="02020603050405020304" pitchFamily="18" charset="0"/>
              </a:rPr>
              <a:t> Procedure</a:t>
            </a:r>
            <a:endParaRPr lang="en-US" b="1" dirty="0">
              <a:solidFill>
                <a:srgbClr val="000000"/>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a:solidFill>
                  <a:srgbClr val="000000"/>
                </a:solidFill>
                <a:latin typeface="Times New Roman" panose="02020603050405020304" pitchFamily="18" charset="0"/>
                <a:cs typeface="Times New Roman" panose="02020603050405020304" pitchFamily="18" charset="0"/>
              </a:rPr>
              <a:t>Identification of grievances</a:t>
            </a:r>
          </a:p>
          <a:p>
            <a:pPr marL="285750" indent="-285750">
              <a:buFont typeface="Wingdings" panose="05000000000000000000" pitchFamily="2" charset="2"/>
              <a:buChar char="Ø"/>
            </a:pPr>
            <a:r>
              <a:rPr lang="en-US" dirty="0" smtClean="0">
                <a:solidFill>
                  <a:srgbClr val="000000"/>
                </a:solidFill>
                <a:latin typeface="Times New Roman" panose="02020603050405020304" pitchFamily="18" charset="0"/>
                <a:cs typeface="Times New Roman" panose="02020603050405020304" pitchFamily="18" charset="0"/>
              </a:rPr>
              <a:t>Define </a:t>
            </a:r>
            <a:r>
              <a:rPr lang="en-US" dirty="0">
                <a:solidFill>
                  <a:srgbClr val="000000"/>
                </a:solidFill>
                <a:latin typeface="Times New Roman" panose="02020603050405020304" pitchFamily="18" charset="0"/>
                <a:cs typeface="Times New Roman" panose="02020603050405020304" pitchFamily="18" charset="0"/>
              </a:rPr>
              <a:t>correctly</a:t>
            </a:r>
          </a:p>
          <a:p>
            <a:pPr marL="285750" indent="-285750">
              <a:buFont typeface="Wingdings" panose="05000000000000000000" pitchFamily="2" charset="2"/>
              <a:buChar char="Ø"/>
            </a:pPr>
            <a:r>
              <a:rPr lang="en-US" dirty="0">
                <a:solidFill>
                  <a:srgbClr val="000000"/>
                </a:solidFill>
                <a:latin typeface="Times New Roman" panose="02020603050405020304" pitchFamily="18" charset="0"/>
                <a:cs typeface="Times New Roman" panose="02020603050405020304" pitchFamily="18" charset="0"/>
              </a:rPr>
              <a:t>Data collection</a:t>
            </a:r>
          </a:p>
          <a:p>
            <a:pPr marL="285750" indent="-285750">
              <a:buFont typeface="Wingdings" panose="05000000000000000000" pitchFamily="2" charset="2"/>
              <a:buChar char="Ø"/>
            </a:pPr>
            <a:r>
              <a:rPr lang="en-US" dirty="0" err="1">
                <a:solidFill>
                  <a:srgbClr val="000000"/>
                </a:solidFill>
                <a:latin typeface="Times New Roman" panose="02020603050405020304" pitchFamily="18" charset="0"/>
                <a:cs typeface="Times New Roman" panose="02020603050405020304" pitchFamily="18" charset="0"/>
              </a:rPr>
              <a:t>Analyse</a:t>
            </a:r>
            <a:r>
              <a:rPr lang="en-US" dirty="0">
                <a:solidFill>
                  <a:srgbClr val="000000"/>
                </a:solidFill>
                <a:latin typeface="Times New Roman" panose="02020603050405020304" pitchFamily="18" charset="0"/>
                <a:cs typeface="Times New Roman" panose="02020603050405020304" pitchFamily="18" charset="0"/>
              </a:rPr>
              <a:t> and solve</a:t>
            </a:r>
          </a:p>
          <a:p>
            <a:pPr marL="285750" indent="-285750">
              <a:buFont typeface="Wingdings" panose="05000000000000000000" pitchFamily="2" charset="2"/>
              <a:buChar char="Ø"/>
            </a:pPr>
            <a:r>
              <a:rPr lang="en-US" dirty="0" err="1">
                <a:solidFill>
                  <a:srgbClr val="000000"/>
                </a:solidFill>
                <a:latin typeface="Times New Roman" panose="02020603050405020304" pitchFamily="18" charset="0"/>
                <a:cs typeface="Times New Roman" panose="02020603050405020304" pitchFamily="18" charset="0"/>
              </a:rPr>
              <a:t>Promt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redressal</a:t>
            </a:r>
            <a:endParaRPr lang="en-US" dirty="0">
              <a:solidFill>
                <a:srgbClr val="000000"/>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a:solidFill>
                  <a:srgbClr val="000000"/>
                </a:solidFill>
                <a:latin typeface="Times New Roman" panose="02020603050405020304" pitchFamily="18" charset="0"/>
                <a:cs typeface="Times New Roman" panose="02020603050405020304" pitchFamily="18" charset="0"/>
              </a:rPr>
              <a:t>Implementation and follow up</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801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0264" y="261257"/>
            <a:ext cx="9117874" cy="6601807"/>
          </a:xfrm>
          <a:prstGeom prst="rect">
            <a:avLst/>
          </a:prstGeom>
        </p:spPr>
        <p:txBody>
          <a:bodyPr wrap="square">
            <a:spAutoFit/>
          </a:bodyPr>
          <a:lstStyle/>
          <a:p>
            <a:pPr fontAlgn="base"/>
            <a:endParaRPr lang="en-US" dirty="0" smtClean="0">
              <a:solidFill>
                <a:srgbClr val="000000"/>
              </a:solidFill>
              <a:latin typeface="Times New Roman" panose="02020603050405020304" pitchFamily="18" charset="0"/>
              <a:cs typeface="Times New Roman" panose="02020603050405020304" pitchFamily="18" charset="0"/>
            </a:endParaRPr>
          </a:p>
          <a:p>
            <a:pPr fontAlgn="base">
              <a:lnSpc>
                <a:spcPct val="150000"/>
              </a:lnSpc>
            </a:pPr>
            <a:r>
              <a:rPr lang="en-US" b="1" dirty="0" smtClean="0">
                <a:solidFill>
                  <a:srgbClr val="000000"/>
                </a:solidFill>
                <a:latin typeface="Times New Roman" panose="02020603050405020304" pitchFamily="18" charset="0"/>
                <a:cs typeface="Times New Roman" panose="02020603050405020304" pitchFamily="18" charset="0"/>
              </a:rPr>
              <a:t>MERITS</a:t>
            </a: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1</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Talk with the employee about his grievance; give him a good and full hearing.</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2</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Get the union to identify specific contractual provisions allegedly violated.</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3</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Enforce the contractual time limits.</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4</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Comply with the contractual time limits for the company to handle a grievance.</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5</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Visit the work area where the grievance arose.</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6</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Determine if there were any witnesses.</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7</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Examine the relevant contract provisions, and understand the contract thoroughly.</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8</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Determine if there has been equal treatment of employees.</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9</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Examine the grievance personal record.</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10. </a:t>
            </a:r>
            <a:r>
              <a:rPr lang="en-US" dirty="0">
                <a:solidFill>
                  <a:srgbClr val="000000"/>
                </a:solidFill>
                <a:latin typeface="Times New Roman" panose="02020603050405020304" pitchFamily="18" charset="0"/>
                <a:cs typeface="Times New Roman" panose="02020603050405020304" pitchFamily="18" charset="0"/>
              </a:rPr>
              <a:t>Fully examine prior grievance records.</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11. </a:t>
            </a:r>
            <a:r>
              <a:rPr lang="en-US" dirty="0">
                <a:solidFill>
                  <a:srgbClr val="000000"/>
                </a:solidFill>
                <a:latin typeface="Times New Roman" panose="02020603050405020304" pitchFamily="18" charset="0"/>
                <a:cs typeface="Times New Roman" panose="02020603050405020304" pitchFamily="18" charset="0"/>
              </a:rPr>
              <a:t>Evaluate any political connotations of the grievance.</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12. </a:t>
            </a:r>
            <a:r>
              <a:rPr lang="en-US" dirty="0">
                <a:solidFill>
                  <a:srgbClr val="000000"/>
                </a:solidFill>
                <a:latin typeface="Times New Roman" panose="02020603050405020304" pitchFamily="18" charset="0"/>
                <a:cs typeface="Times New Roman" panose="02020603050405020304" pitchFamily="18" charset="0"/>
              </a:rPr>
              <a:t>Permit a full hearing on the issues.</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13. </a:t>
            </a:r>
            <a:r>
              <a:rPr lang="en-US" dirty="0">
                <a:solidFill>
                  <a:srgbClr val="000000"/>
                </a:solidFill>
                <a:latin typeface="Times New Roman" panose="02020603050405020304" pitchFamily="18" charset="0"/>
                <a:cs typeface="Times New Roman" panose="02020603050405020304" pitchFamily="18" charset="0"/>
              </a:rPr>
              <a:t>Identify the relief the union is seeking.</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endParaRPr lang="en-US" dirty="0">
              <a:solidFill>
                <a:srgbClr val="42414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4113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4583" y="182878"/>
            <a:ext cx="9548948" cy="6601807"/>
          </a:xfrm>
          <a:prstGeom prst="rect">
            <a:avLst/>
          </a:prstGeom>
        </p:spPr>
        <p:txBody>
          <a:bodyPr wrap="square">
            <a:spAutoFit/>
          </a:bodyPr>
          <a:lstStyle/>
          <a:p>
            <a:pPr fontAlgn="base"/>
            <a:endParaRPr lang="en-US" b="1" dirty="0" smtClean="0">
              <a:solidFill>
                <a:srgbClr val="000000"/>
              </a:solidFill>
              <a:latin typeface="Georgia" panose="02040502050405020303" pitchFamily="18" charset="0"/>
            </a:endParaRPr>
          </a:p>
          <a:p>
            <a:pPr fontAlgn="base">
              <a:lnSpc>
                <a:spcPct val="150000"/>
              </a:lnSpc>
            </a:pPr>
            <a:r>
              <a:rPr lang="en-US" b="1" dirty="0" smtClean="0">
                <a:solidFill>
                  <a:srgbClr val="000000"/>
                </a:solidFill>
                <a:latin typeface="Times New Roman" panose="02020603050405020304" pitchFamily="18" charset="0"/>
                <a:cs typeface="Times New Roman" panose="02020603050405020304" pitchFamily="18" charset="0"/>
              </a:rPr>
              <a:t>Demerits</a:t>
            </a:r>
            <a:r>
              <a:rPr lang="en-US" b="1" dirty="0">
                <a:solidFill>
                  <a:srgbClr val="000000"/>
                </a:solidFill>
                <a:latin typeface="Times New Roman" panose="02020603050405020304" pitchFamily="18" charset="0"/>
                <a:cs typeface="Times New Roman" panose="02020603050405020304" pitchFamily="18" charset="0"/>
              </a:rPr>
              <a:t>:</a:t>
            </a: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1. Discuss the case with the union steward alone; the grievant should definitely be there.</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2. Make agreements with individuals that are inconsistent with the </a:t>
            </a:r>
            <a:r>
              <a:rPr lang="en-US" dirty="0" err="1">
                <a:solidFill>
                  <a:srgbClr val="000000"/>
                </a:solidFill>
                <a:latin typeface="Times New Roman" panose="02020603050405020304" pitchFamily="18" charset="0"/>
                <a:cs typeface="Times New Roman" panose="02020603050405020304" pitchFamily="18" charset="0"/>
              </a:rPr>
              <a:t>labour</a:t>
            </a:r>
            <a:r>
              <a:rPr lang="en-US" dirty="0">
                <a:solidFill>
                  <a:srgbClr val="000000"/>
                </a:solidFill>
                <a:latin typeface="Times New Roman" panose="02020603050405020304" pitchFamily="18" charset="0"/>
                <a:cs typeface="Times New Roman" panose="02020603050405020304" pitchFamily="18" charset="0"/>
              </a:rPr>
              <a:t> agreement.</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3. Apply the grievance remedy to an improper grievance.</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4. Hold back the remedy if the company is wrong.</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5. Admit the binding effect of a past practice.</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6. Relinquish your authority to the union.</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7.Make </a:t>
            </a:r>
            <a:r>
              <a:rPr lang="en-US" dirty="0">
                <a:solidFill>
                  <a:srgbClr val="000000"/>
                </a:solidFill>
                <a:latin typeface="Times New Roman" panose="02020603050405020304" pitchFamily="18" charset="0"/>
                <a:cs typeface="Times New Roman" panose="02020603050405020304" pitchFamily="18" charset="0"/>
              </a:rPr>
              <a:t>mutual consent agreements regarding future action.</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8</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Bargain over items not covered by the contract.</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a:solidFill>
                  <a:srgbClr val="000000"/>
                </a:solidFill>
                <a:latin typeface="Times New Roman" panose="02020603050405020304" pitchFamily="18" charset="0"/>
                <a:cs typeface="Times New Roman" panose="02020603050405020304" pitchFamily="18" charset="0"/>
              </a:rPr>
              <a:t>9</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Argue grievance issues of the work premises.</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10. </a:t>
            </a:r>
            <a:r>
              <a:rPr lang="en-US" dirty="0">
                <a:solidFill>
                  <a:srgbClr val="000000"/>
                </a:solidFill>
                <a:latin typeface="Times New Roman" panose="02020603050405020304" pitchFamily="18" charset="0"/>
                <a:cs typeface="Times New Roman" panose="02020603050405020304" pitchFamily="18" charset="0"/>
              </a:rPr>
              <a:t>Settle a grievance when you are in doubt.</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11. </a:t>
            </a:r>
            <a:r>
              <a:rPr lang="en-US" dirty="0">
                <a:solidFill>
                  <a:srgbClr val="000000"/>
                </a:solidFill>
                <a:latin typeface="Times New Roman" panose="02020603050405020304" pitchFamily="18" charset="0"/>
                <a:cs typeface="Times New Roman" panose="02020603050405020304" pitchFamily="18" charset="0"/>
              </a:rPr>
              <a:t>Support another supervisor in a hopeless case.</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12. </a:t>
            </a:r>
            <a:r>
              <a:rPr lang="en-US" dirty="0">
                <a:solidFill>
                  <a:srgbClr val="000000"/>
                </a:solidFill>
                <a:latin typeface="Times New Roman" panose="02020603050405020304" pitchFamily="18" charset="0"/>
                <a:cs typeface="Times New Roman" panose="02020603050405020304" pitchFamily="18" charset="0"/>
              </a:rPr>
              <a:t>Refer a grievant to a different form of adjudication.</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13. </a:t>
            </a:r>
            <a:r>
              <a:rPr lang="en-US" dirty="0">
                <a:solidFill>
                  <a:srgbClr val="000000"/>
                </a:solidFill>
                <a:latin typeface="Times New Roman" panose="02020603050405020304" pitchFamily="18" charset="0"/>
                <a:cs typeface="Times New Roman" panose="02020603050405020304" pitchFamily="18" charset="0"/>
              </a:rPr>
              <a:t>Overlook the precedent value of prior grievance settlement.</a:t>
            </a:r>
            <a:endParaRPr lang="en-US" dirty="0">
              <a:solidFill>
                <a:srgbClr val="424142"/>
              </a:solidFill>
              <a:latin typeface="Times New Roman" panose="02020603050405020304" pitchFamily="18" charset="0"/>
              <a:cs typeface="Times New Roman" panose="02020603050405020304" pitchFamily="18" charset="0"/>
            </a:endParaRPr>
          </a:p>
          <a:p>
            <a:pPr fontAlgn="base">
              <a:lnSpc>
                <a:spcPct val="150000"/>
              </a:lnSpc>
            </a:pPr>
            <a:r>
              <a:rPr lang="en-US" dirty="0" smtClean="0">
                <a:solidFill>
                  <a:srgbClr val="000000"/>
                </a:solidFill>
                <a:latin typeface="Times New Roman" panose="02020603050405020304" pitchFamily="18" charset="0"/>
                <a:cs typeface="Times New Roman" panose="02020603050405020304" pitchFamily="18" charset="0"/>
              </a:rPr>
              <a:t>14. </a:t>
            </a:r>
            <a:r>
              <a:rPr lang="en-US" dirty="0">
                <a:solidFill>
                  <a:srgbClr val="000000"/>
                </a:solidFill>
                <a:latin typeface="Times New Roman" panose="02020603050405020304" pitchFamily="18" charset="0"/>
                <a:cs typeface="Times New Roman" panose="02020603050405020304" pitchFamily="18" charset="0"/>
              </a:rPr>
              <a:t>Give long written grievance answers</a:t>
            </a:r>
            <a:r>
              <a:rPr lang="en-US" dirty="0" smtClean="0">
                <a:solidFill>
                  <a:srgbClr val="000000"/>
                </a:solidFill>
                <a:latin typeface="Times New Roman" panose="02020603050405020304" pitchFamily="18" charset="0"/>
                <a:cs typeface="Times New Roman" panose="02020603050405020304" pitchFamily="18" charset="0"/>
              </a:rPr>
              <a:t>.</a:t>
            </a:r>
            <a:endParaRPr lang="en-US" dirty="0">
              <a:solidFill>
                <a:srgbClr val="42414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4716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257" y="404949"/>
            <a:ext cx="8882743" cy="6494085"/>
          </a:xfrm>
          <a:prstGeom prst="rect">
            <a:avLst/>
          </a:prstGeom>
        </p:spPr>
        <p:txBody>
          <a:bodyPr wrap="square">
            <a:spAutoFit/>
          </a:bodyPr>
          <a:lstStyle/>
          <a:p>
            <a:r>
              <a:rPr lang="en-US" sz="2000" b="1" dirty="0">
                <a:solidFill>
                  <a:srgbClr val="202124"/>
                </a:solidFill>
                <a:latin typeface="Calibri" panose="020F0502020204030204" pitchFamily="34" charset="0"/>
                <a:cs typeface="Calibri" panose="020F0502020204030204" pitchFamily="34" charset="0"/>
              </a:rPr>
              <a:t>				Employee Discipline</a:t>
            </a:r>
          </a:p>
          <a:p>
            <a:endParaRPr lang="en-US" sz="2000" b="1" dirty="0">
              <a:solidFill>
                <a:srgbClr val="202124"/>
              </a:solidFill>
              <a:latin typeface="Calibri" panose="020F0502020204030204" pitchFamily="34" charset="0"/>
              <a:cs typeface="Calibri" panose="020F0502020204030204" pitchFamily="34" charset="0"/>
            </a:endParaRPr>
          </a:p>
          <a:p>
            <a:r>
              <a:rPr lang="en-US" sz="2000" b="1" dirty="0" smtClean="0">
                <a:solidFill>
                  <a:srgbClr val="202124"/>
                </a:solidFill>
                <a:latin typeface="Calibri" panose="020F0502020204030204" pitchFamily="34" charset="0"/>
                <a:cs typeface="Calibri" panose="020F0502020204030204" pitchFamily="34" charset="0"/>
              </a:rPr>
              <a:t>DISCIPLINE</a:t>
            </a:r>
            <a:endParaRPr lang="en-US" sz="2000" b="1" dirty="0" smtClean="0">
              <a:solidFill>
                <a:srgbClr val="202124"/>
              </a:solidFill>
              <a:latin typeface="Calibri" panose="020F0502020204030204" pitchFamily="34" charset="0"/>
              <a:cs typeface="Calibri" panose="020F0502020204030204" pitchFamily="34" charset="0"/>
            </a:endParaRPr>
          </a:p>
          <a:p>
            <a:r>
              <a:rPr lang="en-US" sz="2000" dirty="0" smtClean="0">
                <a:solidFill>
                  <a:srgbClr val="202124"/>
                </a:solidFill>
                <a:latin typeface="Calibri" panose="020F0502020204030204" pitchFamily="34" charset="0"/>
                <a:cs typeface="Calibri" panose="020F0502020204030204" pitchFamily="34" charset="0"/>
              </a:rPr>
              <a:t>Discipline </a:t>
            </a:r>
            <a:r>
              <a:rPr lang="en-US" sz="2000" dirty="0">
                <a:solidFill>
                  <a:srgbClr val="202124"/>
                </a:solidFill>
                <a:latin typeface="Calibri" panose="020F0502020204030204" pitchFamily="34" charset="0"/>
                <a:cs typeface="Calibri" panose="020F0502020204030204" pitchFamily="34" charset="0"/>
              </a:rPr>
              <a:t>refers to the actions imposed by an organization on its employees for failure to follow the organization's rules, standards, or </a:t>
            </a:r>
            <a:r>
              <a:rPr lang="en-US" sz="2000" dirty="0" smtClean="0">
                <a:solidFill>
                  <a:srgbClr val="202124"/>
                </a:solidFill>
                <a:latin typeface="Calibri" panose="020F0502020204030204" pitchFamily="34" charset="0"/>
                <a:cs typeface="Calibri" panose="020F0502020204030204" pitchFamily="34" charset="0"/>
              </a:rPr>
              <a:t>policies</a:t>
            </a:r>
          </a:p>
          <a:p>
            <a:r>
              <a:rPr lang="en-US" sz="2000" dirty="0">
                <a:latin typeface="Calibri" panose="020F0502020204030204" pitchFamily="34" charset="0"/>
                <a:cs typeface="Calibri" panose="020F0502020204030204" pitchFamily="34" charset="0"/>
              </a:rPr>
              <a:t>lowing are some of the purposes and objectives of disciplinary action:</a:t>
            </a:r>
          </a:p>
          <a:p>
            <a:pPr lvl="1"/>
            <a:r>
              <a:rPr lang="en-US" sz="2000" dirty="0">
                <a:latin typeface="Calibri" panose="020F0502020204030204" pitchFamily="34" charset="0"/>
                <a:cs typeface="Calibri" panose="020F0502020204030204" pitchFamily="34" charset="0"/>
              </a:rPr>
              <a:t>To enforce rules and regulations.</a:t>
            </a:r>
          </a:p>
          <a:p>
            <a:pPr lvl="1"/>
            <a:r>
              <a:rPr lang="en-US" sz="2000" dirty="0">
                <a:latin typeface="Calibri" panose="020F0502020204030204" pitchFamily="34" charset="0"/>
                <a:cs typeface="Calibri" panose="020F0502020204030204" pitchFamily="34" charset="0"/>
              </a:rPr>
              <a:t>To punish the offender.</a:t>
            </a:r>
          </a:p>
          <a:p>
            <a:pPr lvl="1"/>
            <a:r>
              <a:rPr lang="en-US" sz="2000" dirty="0">
                <a:latin typeface="Calibri" panose="020F0502020204030204" pitchFamily="34" charset="0"/>
                <a:cs typeface="Calibri" panose="020F0502020204030204" pitchFamily="34" charset="0"/>
              </a:rPr>
              <a:t>To serve as an example to others to strictly follow rules.</a:t>
            </a:r>
          </a:p>
          <a:p>
            <a:pPr lvl="1"/>
            <a:r>
              <a:rPr lang="en-US" sz="2000" dirty="0">
                <a:latin typeface="Calibri" panose="020F0502020204030204" pitchFamily="34" charset="0"/>
                <a:cs typeface="Calibri" panose="020F0502020204030204" pitchFamily="34" charset="0"/>
              </a:rPr>
              <a:t>To ensure the smooth running of the </a:t>
            </a:r>
            <a:r>
              <a:rPr lang="en-US" sz="2000" dirty="0" err="1">
                <a:latin typeface="Calibri" panose="020F0502020204030204" pitchFamily="34" charset="0"/>
                <a:cs typeface="Calibri" panose="020F0502020204030204" pitchFamily="34" charset="0"/>
              </a:rPr>
              <a:t>organisation</a:t>
            </a:r>
            <a:r>
              <a:rPr lang="en-US" sz="2000" dirty="0">
                <a:latin typeface="Calibri" panose="020F0502020204030204" pitchFamily="34" charset="0"/>
                <a:cs typeface="Calibri" panose="020F0502020204030204" pitchFamily="34" charset="0"/>
              </a:rPr>
              <a:t>.</a:t>
            </a:r>
          </a:p>
          <a:p>
            <a:pPr lvl="1"/>
            <a:r>
              <a:rPr lang="en-US" sz="2000" dirty="0">
                <a:latin typeface="Calibri" panose="020F0502020204030204" pitchFamily="34" charset="0"/>
                <a:cs typeface="Calibri" panose="020F0502020204030204" pitchFamily="34" charset="0"/>
              </a:rPr>
              <a:t>To increase working efficiency.</a:t>
            </a:r>
          </a:p>
          <a:p>
            <a:pPr lvl="1"/>
            <a:r>
              <a:rPr lang="en-US" sz="2000" dirty="0">
                <a:latin typeface="Calibri" panose="020F0502020204030204" pitchFamily="34" charset="0"/>
                <a:cs typeface="Calibri" panose="020F0502020204030204" pitchFamily="34" charset="0"/>
              </a:rPr>
              <a:t>To maintain industrial peace.</a:t>
            </a:r>
          </a:p>
          <a:p>
            <a:pPr lvl="1"/>
            <a:r>
              <a:rPr lang="en-US" sz="2000" dirty="0">
                <a:latin typeface="Calibri" panose="020F0502020204030204" pitchFamily="34" charset="0"/>
                <a:cs typeface="Calibri" panose="020F0502020204030204" pitchFamily="34" charset="0"/>
              </a:rPr>
              <a:t>To improve working relations and tolerance.</a:t>
            </a:r>
          </a:p>
          <a:p>
            <a:pPr lvl="1"/>
            <a:r>
              <a:rPr lang="en-US" sz="2000" dirty="0">
                <a:latin typeface="Calibri" panose="020F0502020204030204" pitchFamily="34" charset="0"/>
                <a:cs typeface="Calibri" panose="020F0502020204030204" pitchFamily="34" charset="0"/>
              </a:rPr>
              <a:t>To develop a working culture which improves performance</a:t>
            </a:r>
            <a:r>
              <a:rPr lang="en-US" sz="2000" dirty="0" smtClean="0">
                <a:latin typeface="Calibri" panose="020F0502020204030204" pitchFamily="34" charset="0"/>
                <a:cs typeface="Calibri" panose="020F0502020204030204" pitchFamily="34" charset="0"/>
              </a:rPr>
              <a:t>.</a:t>
            </a:r>
          </a:p>
          <a:p>
            <a:pPr lvl="1"/>
            <a:endParaRPr lang="en-US" sz="2000" dirty="0">
              <a:latin typeface="Calibri" panose="020F0502020204030204" pitchFamily="34" charset="0"/>
              <a:cs typeface="Calibri" panose="020F0502020204030204" pitchFamily="34" charset="0"/>
            </a:endParaRPr>
          </a:p>
          <a:p>
            <a:pPr lvl="1"/>
            <a:r>
              <a:rPr lang="en-US" sz="2000" b="1" dirty="0" smtClean="0">
                <a:latin typeface="Calibri" panose="020F0502020204030204" pitchFamily="34" charset="0"/>
                <a:cs typeface="Calibri" panose="020F0502020204030204" pitchFamily="34" charset="0"/>
              </a:rPr>
              <a:t>TYPES</a:t>
            </a:r>
          </a:p>
          <a:p>
            <a:pPr marL="800100" lvl="1" indent="-342900">
              <a:buFont typeface="+mj-lt"/>
              <a:buAutoNum type="arabicPeriod"/>
            </a:pPr>
            <a:r>
              <a:rPr lang="en-US" sz="2000" dirty="0" smtClean="0">
                <a:latin typeface="Calibri" panose="020F0502020204030204" pitchFamily="34" charset="0"/>
                <a:cs typeface="Calibri" panose="020F0502020204030204" pitchFamily="34" charset="0"/>
              </a:rPr>
              <a:t>Positive discipline</a:t>
            </a:r>
          </a:p>
          <a:p>
            <a:pPr marL="800100" lvl="1" indent="-342900">
              <a:buFont typeface="+mj-lt"/>
              <a:buAutoNum type="arabicPeriod"/>
            </a:pPr>
            <a:r>
              <a:rPr lang="en-US" sz="2000" dirty="0" smtClean="0">
                <a:latin typeface="Calibri" panose="020F0502020204030204" pitchFamily="34" charset="0"/>
                <a:cs typeface="Calibri" panose="020F0502020204030204" pitchFamily="34" charset="0"/>
              </a:rPr>
              <a:t>Negative discipline</a:t>
            </a:r>
          </a:p>
          <a:p>
            <a:pPr marL="800100" lvl="1" indent="-342900">
              <a:buFont typeface="+mj-lt"/>
              <a:buAutoNum type="arabicPeriod"/>
            </a:pPr>
            <a:r>
              <a:rPr lang="en-US" sz="2000" dirty="0" smtClean="0">
                <a:latin typeface="Calibri" panose="020F0502020204030204" pitchFamily="34" charset="0"/>
                <a:cs typeface="Calibri" panose="020F0502020204030204" pitchFamily="34" charset="0"/>
              </a:rPr>
              <a:t>Progressive discipline</a:t>
            </a:r>
          </a:p>
          <a:p>
            <a:pPr lvl="1"/>
            <a:endParaRPr lang="en-US"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356878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141" y="200722"/>
            <a:ext cx="8764859" cy="5909310"/>
          </a:xfrm>
          <a:prstGeom prst="rect">
            <a:avLst/>
          </a:prstGeom>
        </p:spPr>
        <p:txBody>
          <a:bodyPr wrap="square">
            <a:spAutoFit/>
          </a:bodyPr>
          <a:lstStyle/>
          <a:p>
            <a:endParaRPr lang="en-US" dirty="0" smtClean="0">
              <a:solidFill>
                <a:srgbClr val="000000"/>
              </a:solidFill>
              <a:latin typeface="Georgia" panose="02040502050405020303" pitchFamily="18" charset="0"/>
            </a:endParaRPr>
          </a:p>
          <a:p>
            <a:r>
              <a:rPr lang="en-US" sz="2000" b="1" dirty="0" err="1" smtClean="0">
                <a:solidFill>
                  <a:srgbClr val="000000"/>
                </a:solidFill>
                <a:latin typeface="Calibri" panose="020F0502020204030204" pitchFamily="34" charset="0"/>
                <a:cs typeface="Calibri" panose="020F0502020204030204" pitchFamily="34" charset="0"/>
              </a:rPr>
              <a:t>Indiscipilne</a:t>
            </a:r>
            <a:r>
              <a:rPr lang="en-US" sz="2000" b="1" dirty="0" smtClean="0">
                <a:solidFill>
                  <a:srgbClr val="000000"/>
                </a:solidFill>
                <a:latin typeface="Calibri" panose="020F0502020204030204" pitchFamily="34" charset="0"/>
                <a:cs typeface="Calibri" panose="020F0502020204030204" pitchFamily="34" charset="0"/>
              </a:rPr>
              <a:t>/misconduct</a:t>
            </a:r>
          </a:p>
          <a:p>
            <a:endParaRPr lang="en-US" sz="2000" dirty="0" smtClean="0">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000" dirty="0" smtClean="0">
                <a:solidFill>
                  <a:srgbClr val="000000"/>
                </a:solidFill>
                <a:latin typeface="Calibri" panose="020F0502020204030204" pitchFamily="34" charset="0"/>
                <a:cs typeface="Calibri" panose="020F0502020204030204" pitchFamily="34" charset="0"/>
              </a:rPr>
              <a:t>Unfair treatment</a:t>
            </a:r>
          </a:p>
          <a:p>
            <a:pPr marL="285750" indent="-285750">
              <a:buFont typeface="Arial" panose="020B0604020202020204" pitchFamily="34" charset="0"/>
              <a:buChar char="•"/>
            </a:pPr>
            <a:r>
              <a:rPr lang="en-US" sz="2000" dirty="0" smtClean="0">
                <a:solidFill>
                  <a:srgbClr val="000000"/>
                </a:solidFill>
                <a:latin typeface="Calibri" panose="020F0502020204030204" pitchFamily="34" charset="0"/>
                <a:cs typeface="Calibri" panose="020F0502020204030204" pitchFamily="34" charset="0"/>
              </a:rPr>
              <a:t>Absence of proper code of conduct</a:t>
            </a:r>
          </a:p>
          <a:p>
            <a:pPr marL="285750" indent="-285750">
              <a:buFont typeface="Arial" panose="020B0604020202020204" pitchFamily="34" charset="0"/>
              <a:buChar char="•"/>
            </a:pPr>
            <a:r>
              <a:rPr lang="en-US" sz="2000" dirty="0" smtClean="0">
                <a:solidFill>
                  <a:srgbClr val="000000"/>
                </a:solidFill>
                <a:latin typeface="Calibri" panose="020F0502020204030204" pitchFamily="34" charset="0"/>
                <a:cs typeface="Calibri" panose="020F0502020204030204" pitchFamily="34" charset="0"/>
              </a:rPr>
              <a:t>Improper system of grievance </a:t>
            </a:r>
            <a:r>
              <a:rPr lang="en-US" sz="2000" dirty="0" err="1" smtClean="0">
                <a:solidFill>
                  <a:srgbClr val="000000"/>
                </a:solidFill>
                <a:latin typeface="Calibri" panose="020F0502020204030204" pitchFamily="34" charset="0"/>
                <a:cs typeface="Calibri" panose="020F0502020204030204" pitchFamily="34" charset="0"/>
              </a:rPr>
              <a:t>redressaL</a:t>
            </a:r>
            <a:endParaRPr lang="en-US" sz="2000" dirty="0" smtClean="0">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000" dirty="0" smtClean="0">
                <a:solidFill>
                  <a:srgbClr val="000000"/>
                </a:solidFill>
                <a:latin typeface="Calibri" panose="020F0502020204030204" pitchFamily="34" charset="0"/>
                <a:cs typeface="Calibri" panose="020F0502020204030204" pitchFamily="34" charset="0"/>
              </a:rPr>
              <a:t>Improper system of grievance </a:t>
            </a:r>
            <a:r>
              <a:rPr lang="en-US" sz="2000" dirty="0" err="1" smtClean="0">
                <a:solidFill>
                  <a:srgbClr val="000000"/>
                </a:solidFill>
                <a:latin typeface="Calibri" panose="020F0502020204030204" pitchFamily="34" charset="0"/>
                <a:cs typeface="Calibri" panose="020F0502020204030204" pitchFamily="34" charset="0"/>
              </a:rPr>
              <a:t>redressal</a:t>
            </a:r>
            <a:endParaRPr lang="en-US" sz="2000" dirty="0" smtClean="0">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000" dirty="0" smtClean="0">
                <a:solidFill>
                  <a:srgbClr val="000000"/>
                </a:solidFill>
                <a:latin typeface="Calibri" panose="020F0502020204030204" pitchFamily="34" charset="0"/>
                <a:cs typeface="Calibri" panose="020F0502020204030204" pitchFamily="34" charset="0"/>
              </a:rPr>
              <a:t>Ineffective </a:t>
            </a:r>
            <a:r>
              <a:rPr lang="en-US" sz="2000" dirty="0" err="1" smtClean="0">
                <a:solidFill>
                  <a:srgbClr val="000000"/>
                </a:solidFill>
                <a:latin typeface="Calibri" panose="020F0502020204030204" pitchFamily="34" charset="0"/>
                <a:cs typeface="Calibri" panose="020F0502020204030204" pitchFamily="34" charset="0"/>
              </a:rPr>
              <a:t>hr</a:t>
            </a:r>
            <a:r>
              <a:rPr lang="en-US" sz="2000" dirty="0" smtClean="0">
                <a:solidFill>
                  <a:srgbClr val="000000"/>
                </a:solidFill>
                <a:latin typeface="Calibri" panose="020F0502020204030204" pitchFamily="34" charset="0"/>
                <a:cs typeface="Calibri" panose="020F0502020204030204" pitchFamily="34" charset="0"/>
              </a:rPr>
              <a:t> policies and procedures</a:t>
            </a:r>
          </a:p>
          <a:p>
            <a:pPr marL="285750" indent="-285750">
              <a:buFont typeface="Arial" panose="020B0604020202020204" pitchFamily="34" charset="0"/>
              <a:buChar char="•"/>
            </a:pPr>
            <a:r>
              <a:rPr lang="en-US" sz="2000" dirty="0" err="1" smtClean="0">
                <a:solidFill>
                  <a:srgbClr val="000000"/>
                </a:solidFill>
                <a:latin typeface="Calibri" panose="020F0502020204030204" pitchFamily="34" charset="0"/>
                <a:cs typeface="Calibri" panose="020F0502020204030204" pitchFamily="34" charset="0"/>
              </a:rPr>
              <a:t>Organisational</a:t>
            </a:r>
            <a:r>
              <a:rPr lang="en-US" sz="2000" dirty="0" smtClean="0">
                <a:solidFill>
                  <a:srgbClr val="000000"/>
                </a:solidFill>
                <a:latin typeface="Calibri" panose="020F0502020204030204" pitchFamily="34" charset="0"/>
                <a:cs typeface="Calibri" panose="020F0502020204030204" pitchFamily="34" charset="0"/>
              </a:rPr>
              <a:t> culture</a:t>
            </a:r>
          </a:p>
          <a:p>
            <a:pPr marL="285750" indent="-285750">
              <a:buFont typeface="Arial" panose="020B0604020202020204" pitchFamily="34" charset="0"/>
              <a:buChar char="•"/>
            </a:pPr>
            <a:r>
              <a:rPr lang="en-US" sz="2000" dirty="0" smtClean="0">
                <a:solidFill>
                  <a:srgbClr val="000000"/>
                </a:solidFill>
                <a:latin typeface="Calibri" panose="020F0502020204030204" pitchFamily="34" charset="0"/>
                <a:cs typeface="Calibri" panose="020F0502020204030204" pitchFamily="34" charset="0"/>
              </a:rPr>
              <a:t>Lack of proper communication system</a:t>
            </a:r>
          </a:p>
          <a:p>
            <a:endParaRPr lang="en-US" sz="2000" dirty="0">
              <a:solidFill>
                <a:srgbClr val="000000"/>
              </a:solidFill>
              <a:latin typeface="Calibri" panose="020F0502020204030204" pitchFamily="34" charset="0"/>
              <a:cs typeface="Calibri" panose="020F0502020204030204" pitchFamily="34" charset="0"/>
            </a:endParaRPr>
          </a:p>
          <a:p>
            <a:r>
              <a:rPr lang="en-US" sz="2000" b="1" dirty="0" smtClean="0">
                <a:solidFill>
                  <a:srgbClr val="000000"/>
                </a:solidFill>
                <a:latin typeface="Calibri" panose="020F0502020204030204" pitchFamily="34" charset="0"/>
                <a:cs typeface="Calibri" panose="020F0502020204030204" pitchFamily="34" charset="0"/>
              </a:rPr>
              <a:t>Red hot stove rule</a:t>
            </a:r>
          </a:p>
          <a:p>
            <a:endParaRPr lang="en-US" sz="2000" b="1" dirty="0">
              <a:solidFill>
                <a:srgbClr val="000000"/>
              </a:solidFill>
              <a:latin typeface="Calibri" panose="020F0502020204030204" pitchFamily="34" charset="0"/>
              <a:cs typeface="Calibri" panose="020F0502020204030204" pitchFamily="34" charset="0"/>
            </a:endParaRPr>
          </a:p>
          <a:p>
            <a:r>
              <a:rPr lang="en-US" sz="2000" dirty="0" smtClean="0">
                <a:solidFill>
                  <a:srgbClr val="000000"/>
                </a:solidFill>
                <a:latin typeface="Calibri" panose="020F0502020204030204" pitchFamily="34" charset="0"/>
                <a:cs typeface="Calibri" panose="020F0502020204030204" pitchFamily="34" charset="0"/>
              </a:rPr>
              <a:t>Principles:</a:t>
            </a:r>
          </a:p>
          <a:p>
            <a:pPr marL="342900" indent="-342900">
              <a:buFont typeface="+mj-lt"/>
              <a:buAutoNum type="arabicPeriod"/>
            </a:pPr>
            <a:r>
              <a:rPr lang="en-US" sz="2000" dirty="0" smtClean="0">
                <a:solidFill>
                  <a:srgbClr val="000000"/>
                </a:solidFill>
                <a:latin typeface="Calibri" panose="020F0502020204030204" pitchFamily="34" charset="0"/>
                <a:cs typeface="Calibri" panose="020F0502020204030204" pitchFamily="34" charset="0"/>
              </a:rPr>
              <a:t>Principle of immediate action</a:t>
            </a:r>
          </a:p>
          <a:p>
            <a:pPr marL="342900" indent="-342900">
              <a:buFont typeface="+mj-lt"/>
              <a:buAutoNum type="arabicPeriod"/>
            </a:pPr>
            <a:r>
              <a:rPr lang="en-US" sz="2000" dirty="0" smtClean="0">
                <a:solidFill>
                  <a:srgbClr val="000000"/>
                </a:solidFill>
                <a:latin typeface="Calibri" panose="020F0502020204030204" pitchFamily="34" charset="0"/>
                <a:cs typeface="Calibri" panose="020F0502020204030204" pitchFamily="34" charset="0"/>
              </a:rPr>
              <a:t>Principle of warning</a:t>
            </a:r>
          </a:p>
          <a:p>
            <a:pPr marL="342900" indent="-342900">
              <a:buFont typeface="+mj-lt"/>
              <a:buAutoNum type="arabicPeriod"/>
            </a:pPr>
            <a:r>
              <a:rPr lang="en-US" sz="2000" dirty="0" smtClean="0">
                <a:solidFill>
                  <a:srgbClr val="000000"/>
                </a:solidFill>
                <a:latin typeface="Calibri" panose="020F0502020204030204" pitchFamily="34" charset="0"/>
                <a:cs typeface="Calibri" panose="020F0502020204030204" pitchFamily="34" charset="0"/>
              </a:rPr>
              <a:t>Principle of impersonality</a:t>
            </a:r>
          </a:p>
          <a:p>
            <a:pPr marL="342900" indent="-342900">
              <a:buFont typeface="+mj-lt"/>
              <a:buAutoNum type="arabicPeriod"/>
            </a:pPr>
            <a:r>
              <a:rPr lang="en-US" sz="2000" dirty="0" smtClean="0">
                <a:solidFill>
                  <a:srgbClr val="000000"/>
                </a:solidFill>
                <a:latin typeface="Calibri" panose="020F0502020204030204" pitchFamily="34" charset="0"/>
                <a:cs typeface="Calibri" panose="020F0502020204030204" pitchFamily="34" charset="0"/>
              </a:rPr>
              <a:t>Principle of consistency</a:t>
            </a:r>
          </a:p>
          <a:p>
            <a:endParaRPr lang="en-US" sz="2000"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2293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51" y="423746"/>
            <a:ext cx="10638264" cy="5909310"/>
          </a:xfrm>
          <a:prstGeom prst="rect">
            <a:avLst/>
          </a:prstGeom>
        </p:spPr>
        <p:txBody>
          <a:bodyPr wrap="square">
            <a:spAutoFit/>
          </a:bodyPr>
          <a:lstStyle/>
          <a:p>
            <a:r>
              <a:rPr lang="en-US" b="1" dirty="0" smtClean="0">
                <a:solidFill>
                  <a:srgbClr val="000000"/>
                </a:solidFill>
                <a:latin typeface="Calibri" panose="020F0502020204030204" pitchFamily="34" charset="0"/>
                <a:cs typeface="Calibri" panose="020F0502020204030204" pitchFamily="34" charset="0"/>
              </a:rPr>
              <a:t>Steps in disciplinary procedure</a:t>
            </a:r>
          </a:p>
          <a:p>
            <a:endParaRPr lang="en-US" dirty="0" smtClean="0">
              <a:solidFill>
                <a:srgbClr val="000000"/>
              </a:solidFill>
              <a:latin typeface="Calibri" panose="020F0502020204030204" pitchFamily="34" charset="0"/>
              <a:cs typeface="Calibri" panose="020F0502020204030204" pitchFamily="34" charset="0"/>
            </a:endParaRPr>
          </a:p>
          <a:p>
            <a:pPr marL="342900" indent="-342900">
              <a:buFont typeface="+mj-lt"/>
              <a:buAutoNum type="arabicPeriod"/>
            </a:pPr>
            <a:r>
              <a:rPr lang="en-US" dirty="0" err="1" smtClean="0">
                <a:solidFill>
                  <a:srgbClr val="000000"/>
                </a:solidFill>
                <a:latin typeface="Calibri" panose="020F0502020204030204" pitchFamily="34" charset="0"/>
                <a:cs typeface="Calibri" panose="020F0502020204030204" pitchFamily="34" charset="0"/>
              </a:rPr>
              <a:t>Preliminart</a:t>
            </a:r>
            <a:r>
              <a:rPr lang="en-US" dirty="0" smtClean="0">
                <a:solidFill>
                  <a:srgbClr val="000000"/>
                </a:solidFill>
                <a:latin typeface="Calibri" panose="020F0502020204030204" pitchFamily="34" charset="0"/>
                <a:cs typeface="Calibri" panose="020F0502020204030204" pitchFamily="34" charset="0"/>
              </a:rPr>
              <a:t> investigation</a:t>
            </a:r>
          </a:p>
          <a:p>
            <a:pPr marL="342900" indent="-342900">
              <a:buFont typeface="+mj-lt"/>
              <a:buAutoNum type="arabicPeriod"/>
            </a:pPr>
            <a:r>
              <a:rPr lang="en-US" dirty="0" smtClean="0">
                <a:solidFill>
                  <a:srgbClr val="000000"/>
                </a:solidFill>
                <a:latin typeface="Calibri" panose="020F0502020204030204" pitchFamily="34" charset="0"/>
                <a:cs typeface="Calibri" panose="020F0502020204030204" pitchFamily="34" charset="0"/>
              </a:rPr>
              <a:t>Issue of charge sheet</a:t>
            </a:r>
          </a:p>
          <a:p>
            <a:pPr marL="342900" indent="-342900">
              <a:buFont typeface="+mj-lt"/>
              <a:buAutoNum type="arabicPeriod"/>
            </a:pPr>
            <a:r>
              <a:rPr lang="en-US" dirty="0" smtClean="0">
                <a:solidFill>
                  <a:srgbClr val="000000"/>
                </a:solidFill>
                <a:latin typeface="Calibri" panose="020F0502020204030204" pitchFamily="34" charset="0"/>
                <a:cs typeface="Calibri" panose="020F0502020204030204" pitchFamily="34" charset="0"/>
              </a:rPr>
              <a:t>Consideration of explanation</a:t>
            </a:r>
          </a:p>
          <a:p>
            <a:pPr marL="342900" indent="-342900">
              <a:buFont typeface="+mj-lt"/>
              <a:buAutoNum type="arabicPeriod"/>
            </a:pPr>
            <a:r>
              <a:rPr lang="en-US" dirty="0" smtClean="0">
                <a:solidFill>
                  <a:srgbClr val="000000"/>
                </a:solidFill>
                <a:latin typeface="Calibri" panose="020F0502020204030204" pitchFamily="34" charset="0"/>
                <a:cs typeface="Calibri" panose="020F0502020204030204" pitchFamily="34" charset="0"/>
              </a:rPr>
              <a:t>Notice of enquiry</a:t>
            </a:r>
          </a:p>
          <a:p>
            <a:pPr marL="342900" indent="-342900">
              <a:buFont typeface="+mj-lt"/>
              <a:buAutoNum type="arabicPeriod"/>
            </a:pPr>
            <a:r>
              <a:rPr lang="en-US" dirty="0" smtClean="0">
                <a:solidFill>
                  <a:srgbClr val="000000"/>
                </a:solidFill>
                <a:latin typeface="Calibri" panose="020F0502020204030204" pitchFamily="34" charset="0"/>
                <a:cs typeface="Calibri" panose="020F0502020204030204" pitchFamily="34" charset="0"/>
              </a:rPr>
              <a:t>Suspension with or without pay</a:t>
            </a:r>
          </a:p>
          <a:p>
            <a:pPr marL="342900" indent="-342900">
              <a:buFont typeface="+mj-lt"/>
              <a:buAutoNum type="arabicPeriod"/>
            </a:pPr>
            <a:r>
              <a:rPr lang="en-US" dirty="0" smtClean="0">
                <a:solidFill>
                  <a:srgbClr val="000000"/>
                </a:solidFill>
                <a:latin typeface="Calibri" panose="020F0502020204030204" pitchFamily="34" charset="0"/>
                <a:cs typeface="Calibri" panose="020F0502020204030204" pitchFamily="34" charset="0"/>
              </a:rPr>
              <a:t>Conduct of domestic enquiry</a:t>
            </a:r>
          </a:p>
          <a:p>
            <a:pPr marL="342900" indent="-342900">
              <a:buFont typeface="+mj-lt"/>
              <a:buAutoNum type="arabicPeriod"/>
            </a:pPr>
            <a:r>
              <a:rPr lang="en-US" dirty="0" smtClean="0">
                <a:solidFill>
                  <a:srgbClr val="000000"/>
                </a:solidFill>
                <a:latin typeface="Calibri" panose="020F0502020204030204" pitchFamily="34" charset="0"/>
                <a:cs typeface="Calibri" panose="020F0502020204030204" pitchFamily="34" charset="0"/>
              </a:rPr>
              <a:t>Recording of findings by enquiry offer</a:t>
            </a:r>
          </a:p>
          <a:p>
            <a:pPr marL="342900" indent="-342900">
              <a:buFont typeface="+mj-lt"/>
              <a:buAutoNum type="arabicPeriod"/>
            </a:pPr>
            <a:r>
              <a:rPr lang="en-US" dirty="0" smtClean="0">
                <a:solidFill>
                  <a:srgbClr val="000000"/>
                </a:solidFill>
                <a:latin typeface="Calibri" panose="020F0502020204030204" pitchFamily="34" charset="0"/>
                <a:cs typeface="Calibri" panose="020F0502020204030204" pitchFamily="34" charset="0"/>
              </a:rPr>
              <a:t>Awarding of punishment</a:t>
            </a:r>
          </a:p>
          <a:p>
            <a:pPr marL="342900" indent="-342900">
              <a:buFont typeface="+mj-lt"/>
              <a:buAutoNum type="arabicPeriod"/>
            </a:pPr>
            <a:r>
              <a:rPr lang="en-US" dirty="0" smtClean="0">
                <a:solidFill>
                  <a:srgbClr val="000000"/>
                </a:solidFill>
                <a:latin typeface="Calibri" panose="020F0502020204030204" pitchFamily="34" charset="0"/>
                <a:cs typeface="Calibri" panose="020F0502020204030204" pitchFamily="34" charset="0"/>
              </a:rPr>
              <a:t>Communication of punishment</a:t>
            </a:r>
          </a:p>
          <a:p>
            <a:endParaRPr lang="en-US" dirty="0">
              <a:solidFill>
                <a:srgbClr val="000000"/>
              </a:solidFill>
              <a:latin typeface="Calibri" panose="020F0502020204030204" pitchFamily="34" charset="0"/>
              <a:cs typeface="Calibri" panose="020F0502020204030204" pitchFamily="34" charset="0"/>
            </a:endParaRPr>
          </a:p>
          <a:p>
            <a:r>
              <a:rPr lang="en-US" b="1" dirty="0" smtClean="0">
                <a:solidFill>
                  <a:srgbClr val="000000"/>
                </a:solidFill>
                <a:latin typeface="Calibri" panose="020F0502020204030204" pitchFamily="34" charset="0"/>
                <a:cs typeface="Calibri" panose="020F0502020204030204" pitchFamily="34" charset="0"/>
              </a:rPr>
              <a:t>Guideline for disciplinary action</a:t>
            </a:r>
          </a:p>
          <a:p>
            <a:endParaRPr lang="en-US" dirty="0" smtClean="0">
              <a:solidFill>
                <a:srgbClr val="000000"/>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dirty="0" smtClean="0">
                <a:solidFill>
                  <a:srgbClr val="000000"/>
                </a:solidFill>
                <a:latin typeface="Calibri" panose="020F0502020204030204" pitchFamily="34" charset="0"/>
                <a:cs typeface="Calibri" panose="020F0502020204030204" pitchFamily="34" charset="0"/>
              </a:rPr>
              <a:t>Prompt action should be taken</a:t>
            </a:r>
          </a:p>
          <a:p>
            <a:pPr marL="285750" indent="-285750">
              <a:buFont typeface="Wingdings" panose="05000000000000000000" pitchFamily="2" charset="2"/>
              <a:buChar char="Ø"/>
            </a:pPr>
            <a:r>
              <a:rPr lang="en-US" dirty="0" smtClean="0">
                <a:solidFill>
                  <a:srgbClr val="000000"/>
                </a:solidFill>
                <a:latin typeface="Calibri" panose="020F0502020204030204" pitchFamily="34" charset="0"/>
                <a:cs typeface="Calibri" panose="020F0502020204030204" pitchFamily="34" charset="0"/>
              </a:rPr>
              <a:t>Proper documentation of the misconduct</a:t>
            </a:r>
          </a:p>
          <a:p>
            <a:pPr marL="285750" indent="-285750">
              <a:buFont typeface="Wingdings" panose="05000000000000000000" pitchFamily="2" charset="2"/>
              <a:buChar char="Ø"/>
            </a:pPr>
            <a:r>
              <a:rPr lang="en-US" dirty="0" smtClean="0">
                <a:solidFill>
                  <a:srgbClr val="000000"/>
                </a:solidFill>
                <a:latin typeface="Calibri" panose="020F0502020204030204" pitchFamily="34" charset="0"/>
                <a:cs typeface="Calibri" panose="020F0502020204030204" pitchFamily="34" charset="0"/>
              </a:rPr>
              <a:t>Supervisors should be trained</a:t>
            </a:r>
          </a:p>
          <a:p>
            <a:pPr marL="285750" indent="-285750">
              <a:buFont typeface="Wingdings" panose="05000000000000000000" pitchFamily="2" charset="2"/>
              <a:buChar char="Ø"/>
            </a:pPr>
            <a:r>
              <a:rPr lang="en-US" dirty="0" smtClean="0">
                <a:solidFill>
                  <a:srgbClr val="000000"/>
                </a:solidFill>
                <a:latin typeface="Calibri" panose="020F0502020204030204" pitchFamily="34" charset="0"/>
                <a:cs typeface="Calibri" panose="020F0502020204030204" pitchFamily="34" charset="0"/>
              </a:rPr>
              <a:t>Disciplinary action should be fair</a:t>
            </a:r>
          </a:p>
          <a:p>
            <a:pPr marL="285750" indent="-285750">
              <a:buFont typeface="Wingdings" panose="05000000000000000000" pitchFamily="2" charset="2"/>
              <a:buChar char="Ø"/>
            </a:pPr>
            <a:r>
              <a:rPr lang="en-US" dirty="0" smtClean="0">
                <a:solidFill>
                  <a:srgbClr val="000000"/>
                </a:solidFill>
                <a:latin typeface="Calibri" panose="020F0502020204030204" pitchFamily="34" charset="0"/>
                <a:cs typeface="Calibri" panose="020F0502020204030204" pitchFamily="34" charset="0"/>
              </a:rPr>
              <a:t>Disciplinary action should be taken in private</a:t>
            </a:r>
          </a:p>
          <a:p>
            <a:pPr marL="285750" indent="-285750">
              <a:buFont typeface="Wingdings" panose="05000000000000000000" pitchFamily="2" charset="2"/>
              <a:buChar char="Ø"/>
            </a:pPr>
            <a:r>
              <a:rPr lang="en-US" dirty="0" smtClean="0">
                <a:solidFill>
                  <a:srgbClr val="000000"/>
                </a:solidFill>
                <a:latin typeface="Calibri" panose="020F0502020204030204" pitchFamily="34" charset="0"/>
                <a:cs typeface="Calibri" panose="020F0502020204030204" pitchFamily="34" charset="0"/>
              </a:rPr>
              <a:t>Constructive approach should be followed.</a:t>
            </a:r>
          </a:p>
          <a:p>
            <a:endParaRPr lang="en-US"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3232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4515" y="241503"/>
            <a:ext cx="9447314" cy="4678204"/>
          </a:xfrm>
          <a:prstGeom prst="rect">
            <a:avLst/>
          </a:prstGeom>
        </p:spPr>
        <p:txBody>
          <a:bodyPr wrap="square">
            <a:spAutoFit/>
          </a:bodyPr>
          <a:lstStyle/>
          <a:p>
            <a:endParaRPr lang="en-US" dirty="0" smtClean="0">
              <a:solidFill>
                <a:srgbClr val="202124"/>
              </a:solidFill>
              <a:latin typeface="arial" panose="020B0604020202020204" pitchFamily="34" charset="0"/>
            </a:endParaRPr>
          </a:p>
          <a:p>
            <a:endParaRPr lang="en-US" sz="2000" dirty="0" smtClean="0">
              <a:solidFill>
                <a:srgbClr val="202124"/>
              </a:solidFill>
              <a:latin typeface="Calibri" panose="020F0502020204030204" pitchFamily="34" charset="0"/>
              <a:cs typeface="Calibri" panose="020F0502020204030204" pitchFamily="34" charset="0"/>
            </a:endParaRPr>
          </a:p>
          <a:p>
            <a:endParaRPr lang="en-US" sz="2000" dirty="0">
              <a:solidFill>
                <a:srgbClr val="202124"/>
              </a:solidFill>
              <a:latin typeface="Calibri" panose="020F0502020204030204" pitchFamily="34" charset="0"/>
              <a:cs typeface="Calibri" panose="020F0502020204030204" pitchFamily="34" charset="0"/>
            </a:endParaRPr>
          </a:p>
          <a:p>
            <a:r>
              <a:rPr lang="en-US" sz="2000" dirty="0" smtClean="0">
                <a:solidFill>
                  <a:srgbClr val="202124"/>
                </a:solidFill>
                <a:latin typeface="Calibri" panose="020F0502020204030204" pitchFamily="34" charset="0"/>
                <a:cs typeface="Calibri" panose="020F0502020204030204" pitchFamily="34" charset="0"/>
              </a:rPr>
              <a:t>Employee health</a:t>
            </a:r>
          </a:p>
          <a:p>
            <a:r>
              <a:rPr lang="en-US" sz="2000" dirty="0" smtClean="0">
                <a:solidFill>
                  <a:srgbClr val="202124"/>
                </a:solidFill>
                <a:latin typeface="Calibri" panose="020F0502020204030204" pitchFamily="34" charset="0"/>
                <a:cs typeface="Calibri" panose="020F0502020204030204" pitchFamily="34" charset="0"/>
              </a:rPr>
              <a:t>Employee </a:t>
            </a:r>
            <a:r>
              <a:rPr lang="en-US" sz="2000" dirty="0">
                <a:solidFill>
                  <a:srgbClr val="202124"/>
                </a:solidFill>
                <a:latin typeface="Calibri" panose="020F0502020204030204" pitchFamily="34" charset="0"/>
                <a:cs typeface="Calibri" panose="020F0502020204030204" pitchFamily="34" charset="0"/>
              </a:rPr>
              <a:t>health encompasses the physical and mental status of your employees. It can cover illness and wellness in the same </a:t>
            </a:r>
            <a:r>
              <a:rPr lang="en-US" sz="2000" dirty="0" smtClean="0">
                <a:solidFill>
                  <a:srgbClr val="202124"/>
                </a:solidFill>
                <a:latin typeface="Calibri" panose="020F0502020204030204" pitchFamily="34" charset="0"/>
                <a:cs typeface="Calibri" panose="020F0502020204030204" pitchFamily="34" charset="0"/>
              </a:rPr>
              <a:t>breath</a:t>
            </a:r>
          </a:p>
          <a:p>
            <a:endParaRPr lang="en-US" sz="2000" dirty="0">
              <a:solidFill>
                <a:srgbClr val="202124"/>
              </a:solidFill>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Employee health and welfare</a:t>
            </a:r>
          </a:p>
          <a:p>
            <a:r>
              <a:rPr lang="en-US" sz="2000" dirty="0" smtClean="0">
                <a:latin typeface="Calibri" panose="020F0502020204030204" pitchFamily="34" charset="0"/>
                <a:cs typeface="Calibri" panose="020F0502020204030204" pitchFamily="34" charset="0"/>
              </a:rPr>
              <a:t>It's</a:t>
            </a:r>
            <a:r>
              <a:rPr lang="en-US" sz="2000" dirty="0">
                <a:latin typeface="Calibri" panose="020F0502020204030204" pitchFamily="34" charset="0"/>
                <a:cs typeface="Calibri" panose="020F0502020204030204" pitchFamily="34" charset="0"/>
              </a:rPr>
              <a:t> a term that includes the benefits, services and facilities that are offered by employers to their employees for the purpose of providing comfort an improving their </a:t>
            </a:r>
            <a:r>
              <a:rPr lang="en-US" sz="2000" dirty="0" smtClean="0">
                <a:latin typeface="Calibri" panose="020F0502020204030204" pitchFamily="34" charset="0"/>
                <a:cs typeface="Calibri" panose="020F0502020204030204" pitchFamily="34" charset="0"/>
              </a:rPr>
              <a:t>lives</a:t>
            </a:r>
          </a:p>
          <a:p>
            <a:endParaRPr lang="en-US" sz="2000" dirty="0" smtClean="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Employee safety</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Employee safety refers to providing a safe working environment for employees by incorporating safe equipment and safe procedures at the workplace to ensure worker safety.</a:t>
            </a:r>
          </a:p>
        </p:txBody>
      </p:sp>
    </p:spTree>
    <p:extLst>
      <p:ext uri="{BB962C8B-B14F-4D97-AF65-F5344CB8AC3E}">
        <p14:creationId xmlns:p14="http://schemas.microsoft.com/office/powerpoint/2010/main" val="3439310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4949" y="143691"/>
            <a:ext cx="8739051" cy="7294305"/>
          </a:xfrm>
          <a:prstGeom prst="rect">
            <a:avLst/>
          </a:prstGeom>
        </p:spPr>
        <p:txBody>
          <a:bodyPr wrap="square">
            <a:spAutoFit/>
          </a:bodyPr>
          <a:lstStyle/>
          <a:p>
            <a:endParaRPr lang="en-US" b="1" dirty="0" smtClean="0">
              <a:solidFill>
                <a:srgbClr val="202124"/>
              </a:solidFill>
              <a:latin typeface="Calibri" panose="020F0502020204030204" pitchFamily="34" charset="0"/>
              <a:cs typeface="Calibri" panose="020F0502020204030204" pitchFamily="34" charset="0"/>
            </a:endParaRPr>
          </a:p>
          <a:p>
            <a:r>
              <a:rPr lang="en-US" dirty="0">
                <a:solidFill>
                  <a:srgbClr val="202124"/>
                </a:solidFill>
                <a:latin typeface="Calibri" panose="020F0502020204030204" pitchFamily="34" charset="0"/>
                <a:cs typeface="Calibri" panose="020F0502020204030204" pitchFamily="34" charset="0"/>
              </a:rPr>
              <a:t>Employee health</a:t>
            </a:r>
          </a:p>
          <a:p>
            <a:r>
              <a:rPr lang="en-US" b="1" dirty="0" smtClean="0">
                <a:solidFill>
                  <a:srgbClr val="202124"/>
                </a:solidFill>
                <a:latin typeface="Calibri" panose="020F0502020204030204" pitchFamily="34" charset="0"/>
                <a:cs typeface="Calibri" panose="020F0502020204030204" pitchFamily="34" charset="0"/>
              </a:rPr>
              <a:t>Objectives</a:t>
            </a:r>
            <a:endParaRPr lang="en-US" dirty="0" smtClean="0">
              <a:solidFill>
                <a:srgbClr val="202124"/>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Decrease absenteeism and degree of </a:t>
            </a:r>
            <a:r>
              <a:rPr lang="en-US" dirty="0" err="1" smtClean="0">
                <a:solidFill>
                  <a:srgbClr val="202124"/>
                </a:solidFill>
                <a:latin typeface="Calibri" panose="020F0502020204030204" pitchFamily="34" charset="0"/>
                <a:cs typeface="Calibri" panose="020F0502020204030204" pitchFamily="34" charset="0"/>
              </a:rPr>
              <a:t>labour</a:t>
            </a:r>
            <a:r>
              <a:rPr lang="en-US" dirty="0" smtClean="0">
                <a:solidFill>
                  <a:srgbClr val="202124"/>
                </a:solidFill>
                <a:latin typeface="Calibri" panose="020F0502020204030204" pitchFamily="34" charset="0"/>
                <a:cs typeface="Calibri" panose="020F0502020204030204" pitchFamily="34" charset="0"/>
              </a:rPr>
              <a:t> turnover</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Reduce organizational dissatisfaction</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Decrease the occurrence of job related disease</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Reduce damage and operating costs</a:t>
            </a:r>
          </a:p>
          <a:p>
            <a:endParaRPr lang="en-US" dirty="0" smtClean="0">
              <a:solidFill>
                <a:srgbClr val="202124"/>
              </a:solidFill>
              <a:latin typeface="Calibri" panose="020F0502020204030204" pitchFamily="34" charset="0"/>
              <a:cs typeface="Calibri" panose="020F0502020204030204" pitchFamily="34" charset="0"/>
            </a:endParaRPr>
          </a:p>
          <a:p>
            <a:r>
              <a:rPr lang="en-US" b="1" dirty="0" smtClean="0">
                <a:solidFill>
                  <a:srgbClr val="202124"/>
                </a:solidFill>
                <a:latin typeface="Calibri" panose="020F0502020204030204" pitchFamily="34" charset="0"/>
                <a:cs typeface="Calibri" panose="020F0502020204030204" pitchFamily="34" charset="0"/>
              </a:rPr>
              <a:t>Aspects</a:t>
            </a:r>
          </a:p>
          <a:p>
            <a:pPr marL="285750" indent="-285750">
              <a:buFont typeface="Wingdings" panose="05000000000000000000" pitchFamily="2" charset="2"/>
              <a:buChar char="Ø"/>
            </a:pPr>
            <a:r>
              <a:rPr lang="en-US" dirty="0" smtClean="0">
                <a:solidFill>
                  <a:srgbClr val="202124"/>
                </a:solidFill>
                <a:latin typeface="Calibri" panose="020F0502020204030204" pitchFamily="34" charset="0"/>
                <a:cs typeface="Calibri" panose="020F0502020204030204" pitchFamily="34" charset="0"/>
              </a:rPr>
              <a:t>Mental health</a:t>
            </a:r>
          </a:p>
          <a:p>
            <a:pPr marL="285750" indent="-285750">
              <a:buFont typeface="Wingdings" panose="05000000000000000000" pitchFamily="2" charset="2"/>
              <a:buChar char="Ø"/>
            </a:pPr>
            <a:r>
              <a:rPr lang="en-US" dirty="0" smtClean="0">
                <a:solidFill>
                  <a:srgbClr val="202124"/>
                </a:solidFill>
                <a:latin typeface="Calibri" panose="020F0502020204030204" pitchFamily="34" charset="0"/>
                <a:cs typeface="Calibri" panose="020F0502020204030204" pitchFamily="34" charset="0"/>
              </a:rPr>
              <a:t>Physical health</a:t>
            </a:r>
          </a:p>
          <a:p>
            <a:pPr marL="285750" indent="-285750">
              <a:buFont typeface="Wingdings" panose="05000000000000000000" pitchFamily="2" charset="2"/>
              <a:buChar char="Ø"/>
            </a:pPr>
            <a:r>
              <a:rPr lang="en-US" dirty="0" smtClean="0">
                <a:solidFill>
                  <a:srgbClr val="202124"/>
                </a:solidFill>
                <a:latin typeface="Calibri" panose="020F0502020204030204" pitchFamily="34" charset="0"/>
                <a:cs typeface="Calibri" panose="020F0502020204030204" pitchFamily="34" charset="0"/>
              </a:rPr>
              <a:t>Social health</a:t>
            </a:r>
          </a:p>
          <a:p>
            <a:endParaRPr lang="en-US" dirty="0">
              <a:solidFill>
                <a:srgbClr val="202124"/>
              </a:solidFill>
              <a:latin typeface="Calibri" panose="020F0502020204030204" pitchFamily="34" charset="0"/>
              <a:cs typeface="Calibri" panose="020F0502020204030204" pitchFamily="34" charset="0"/>
            </a:endParaRPr>
          </a:p>
          <a:p>
            <a:r>
              <a:rPr lang="en-US" b="1" dirty="0" smtClean="0">
                <a:solidFill>
                  <a:srgbClr val="202124"/>
                </a:solidFill>
                <a:latin typeface="Calibri" panose="020F0502020204030204" pitchFamily="34" charset="0"/>
                <a:cs typeface="Calibri" panose="020F0502020204030204" pitchFamily="34" charset="0"/>
              </a:rPr>
              <a:t>Statutory provisions for employee health</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Cleanliness,</a:t>
            </a:r>
            <a:r>
              <a:rPr lang="en-US" dirty="0">
                <a:solidFill>
                  <a:srgbClr val="202124"/>
                </a:solidFill>
                <a:latin typeface="Calibri" panose="020F0502020204030204" pitchFamily="34" charset="0"/>
                <a:cs typeface="Calibri" panose="020F0502020204030204" pitchFamily="34" charset="0"/>
              </a:rPr>
              <a:t> </a:t>
            </a:r>
            <a:r>
              <a:rPr lang="en-US" dirty="0" smtClean="0">
                <a:solidFill>
                  <a:srgbClr val="202124"/>
                </a:solidFill>
                <a:latin typeface="Calibri" panose="020F0502020204030204" pitchFamily="34" charset="0"/>
                <a:cs typeface="Calibri" panose="020F0502020204030204" pitchFamily="34" charset="0"/>
              </a:rPr>
              <a:t>Drinking</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Disposal of waste effluents</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Ventilation And temperature</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Dust and fumes</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Artificial humidification</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Overcrowding</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Lighting</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Latrine and urinals</a:t>
            </a:r>
          </a:p>
          <a:p>
            <a:pPr marL="285750" indent="-285750">
              <a:buFont typeface="Arial" panose="020B0604020202020204" pitchFamily="34" charset="0"/>
              <a:buChar char="•"/>
            </a:pPr>
            <a:r>
              <a:rPr lang="en-US" dirty="0" smtClean="0">
                <a:solidFill>
                  <a:srgbClr val="202124"/>
                </a:solidFill>
                <a:latin typeface="Calibri" panose="020F0502020204030204" pitchFamily="34" charset="0"/>
                <a:cs typeface="Calibri" panose="020F0502020204030204" pitchFamily="34" charset="0"/>
              </a:rPr>
              <a:t>spittoons</a:t>
            </a:r>
          </a:p>
          <a:p>
            <a:endParaRPr lang="en-US" dirty="0" smtClean="0">
              <a:solidFill>
                <a:srgbClr val="202124"/>
              </a:solidFill>
              <a:latin typeface="arial" panose="020B0604020202020204" pitchFamily="34" charset="0"/>
            </a:endParaRPr>
          </a:p>
          <a:p>
            <a:endParaRPr lang="en-US" dirty="0"/>
          </a:p>
        </p:txBody>
      </p:sp>
    </p:spTree>
    <p:extLst>
      <p:ext uri="{BB962C8B-B14F-4D97-AF65-F5344CB8AC3E}">
        <p14:creationId xmlns:p14="http://schemas.microsoft.com/office/powerpoint/2010/main" val="3618739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60" y="339634"/>
            <a:ext cx="10763794" cy="8433078"/>
          </a:xfrm>
          <a:prstGeom prst="rect">
            <a:avLst/>
          </a:prstGeom>
        </p:spPr>
        <p:txBody>
          <a:bodyPr wrap="square">
            <a:spAutoFit/>
          </a:bodyPr>
          <a:lstStyle/>
          <a:p>
            <a:pPr>
              <a:lnSpc>
                <a:spcPct val="150000"/>
              </a:lnSpc>
            </a:pPr>
            <a:r>
              <a:rPr lang="en-US" sz="2000" b="1" dirty="0" smtClean="0">
                <a:latin typeface="Times New Roman" panose="02020603050405020304" pitchFamily="18" charset="0"/>
                <a:cs typeface="Times New Roman" panose="02020603050405020304" pitchFamily="18" charset="0"/>
              </a:rPr>
              <a:t>Definition</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b="1" dirty="0">
                <a:latin typeface="Times New Roman" panose="02020603050405020304" pitchFamily="18" charset="0"/>
                <a:cs typeface="Times New Roman" panose="02020603050405020304" pitchFamily="18" charset="0"/>
              </a:rPr>
              <a:t>Employee Benefits: </a:t>
            </a:r>
            <a:r>
              <a:rPr lang="en-US" sz="2000" b="0" i="0" dirty="0" smtClean="0">
                <a:effectLst/>
                <a:latin typeface="Times New Roman" panose="02020603050405020304" pitchFamily="18" charset="0"/>
                <a:cs typeface="Times New Roman" panose="02020603050405020304" pitchFamily="18" charset="0"/>
              </a:rPr>
              <a:t>Employee benefits are defined as the non-wage compensation provided to employees by an organization in addition to their normal salaries or wages. These benefits may include, group insurance (health, dental, life etc.) retirement benefits, education loan, other loans (house loan, vehicle loan </a:t>
            </a:r>
            <a:r>
              <a:rPr lang="en-US" sz="2000" b="0" i="0" dirty="0" err="1" smtClean="0">
                <a:effectLst/>
                <a:latin typeface="Times New Roman" panose="02020603050405020304" pitchFamily="18" charset="0"/>
                <a:cs typeface="Times New Roman" panose="02020603050405020304" pitchFamily="18" charset="0"/>
              </a:rPr>
              <a:t>etc</a:t>
            </a:r>
            <a:r>
              <a:rPr lang="en-US" sz="2000" b="0" i="0" dirty="0" smtClean="0">
                <a:effectLst/>
                <a:latin typeface="Times New Roman" panose="02020603050405020304" pitchFamily="18" charset="0"/>
                <a:cs typeface="Times New Roman" panose="02020603050405020304" pitchFamily="18" charset="0"/>
              </a:rPr>
              <a:t>), sick leaves, vacation as well as flexible alternative arrangements.</a:t>
            </a:r>
            <a:endParaRPr lang="en-US" sz="2000" dirty="0">
              <a:latin typeface="Times New Roman" panose="02020603050405020304" pitchFamily="18" charset="0"/>
              <a:cs typeface="Times New Roman" panose="02020603050405020304" pitchFamily="18" charset="0"/>
            </a:endParaRPr>
          </a:p>
          <a:p>
            <a:pPr>
              <a:lnSpc>
                <a:spcPct val="150000"/>
              </a:lnSpc>
            </a:pPr>
            <a:endParaRPr lang="en-US" sz="2000" b="0" i="0" dirty="0" smtClean="0">
              <a:effectLst/>
              <a:latin typeface="Times New Roman" panose="02020603050405020304" pitchFamily="18" charset="0"/>
              <a:cs typeface="Times New Roman" panose="02020603050405020304" pitchFamily="18" charset="0"/>
            </a:endParaRPr>
          </a:p>
          <a:p>
            <a:pPr>
              <a:lnSpc>
                <a:spcPct val="150000"/>
              </a:lnSpc>
            </a:pPr>
            <a:r>
              <a:rPr lang="en-US" sz="2000" b="1" i="0" dirty="0" smtClean="0">
                <a:effectLst/>
                <a:latin typeface="Times New Roman" panose="02020603050405020304" pitchFamily="18" charset="0"/>
                <a:cs typeface="Times New Roman" panose="02020603050405020304" pitchFamily="18" charset="0"/>
              </a:rPr>
              <a:t>Characteristics</a:t>
            </a:r>
          </a:p>
          <a:p>
            <a:pPr>
              <a:lnSpc>
                <a:spcPct val="150000"/>
              </a:lnSpc>
            </a:pPr>
            <a:r>
              <a:rPr lang="en-US" sz="2000" dirty="0" smtClean="0">
                <a:latin typeface="Times New Roman" panose="02020603050405020304" pitchFamily="18" charset="0"/>
                <a:cs typeface="Times New Roman" panose="02020603050405020304" pitchFamily="18" charset="0"/>
              </a:rPr>
              <a:t>Additional form of compensation</a:t>
            </a:r>
          </a:p>
          <a:p>
            <a:pPr>
              <a:lnSpc>
                <a:spcPct val="150000"/>
              </a:lnSpc>
            </a:pPr>
            <a:r>
              <a:rPr lang="en-US" sz="2000" b="0" i="0" dirty="0" smtClean="0">
                <a:effectLst/>
                <a:latin typeface="Times New Roman" panose="02020603050405020304" pitchFamily="18" charset="0"/>
                <a:cs typeface="Times New Roman" panose="02020603050405020304" pitchFamily="18" charset="0"/>
              </a:rPr>
              <a:t>Indirect compensation</a:t>
            </a:r>
          </a:p>
          <a:p>
            <a:pPr>
              <a:lnSpc>
                <a:spcPct val="150000"/>
              </a:lnSpc>
            </a:pPr>
            <a:r>
              <a:rPr lang="en-US" sz="2000" dirty="0" smtClean="0">
                <a:latin typeface="Times New Roman" panose="02020603050405020304" pitchFamily="18" charset="0"/>
                <a:cs typeface="Times New Roman" panose="02020603050405020304" pitchFamily="18" charset="0"/>
              </a:rPr>
              <a:t>Cost for employers</a:t>
            </a:r>
          </a:p>
          <a:p>
            <a:pPr>
              <a:lnSpc>
                <a:spcPct val="150000"/>
              </a:lnSpc>
            </a:pPr>
            <a:r>
              <a:rPr lang="en-US" sz="2000" b="0" i="0" dirty="0" smtClean="0">
                <a:effectLst/>
                <a:latin typeface="Times New Roman" panose="02020603050405020304" pitchFamily="18" charset="0"/>
                <a:cs typeface="Times New Roman" panose="02020603050405020304" pitchFamily="18" charset="0"/>
              </a:rPr>
              <a:t>Stimulate work interest</a:t>
            </a:r>
          </a:p>
          <a:p>
            <a:pPr>
              <a:lnSpc>
                <a:spcPct val="150000"/>
              </a:lnSpc>
            </a:pPr>
            <a:r>
              <a:rPr lang="en-US" sz="2000" dirty="0" smtClean="0">
                <a:latin typeface="Times New Roman" panose="02020603050405020304" pitchFamily="18" charset="0"/>
                <a:cs typeface="Times New Roman" panose="02020603050405020304" pitchFamily="18" charset="0"/>
              </a:rPr>
              <a:t>High standard of living</a:t>
            </a:r>
          </a:p>
          <a:p>
            <a:pPr>
              <a:lnSpc>
                <a:spcPct val="150000"/>
              </a:lnSpc>
            </a:pPr>
            <a:r>
              <a:rPr lang="en-US" sz="2000" b="0" i="0" dirty="0" smtClean="0">
                <a:effectLst/>
                <a:latin typeface="Times New Roman" panose="02020603050405020304" pitchFamily="18" charset="0"/>
                <a:cs typeface="Times New Roman" panose="02020603050405020304" pitchFamily="18" charset="0"/>
              </a:rPr>
              <a:t>Paid to all employees</a:t>
            </a:r>
          </a:p>
          <a:p>
            <a:pPr>
              <a:lnSpc>
                <a:spcPct val="150000"/>
              </a:lnSpc>
            </a:pPr>
            <a:r>
              <a:rPr lang="en-US" sz="2000" dirty="0" smtClean="0">
                <a:latin typeface="Times New Roman" panose="02020603050405020304" pitchFamily="18" charset="0"/>
                <a:cs typeface="Times New Roman" panose="02020603050405020304" pitchFamily="18" charset="0"/>
              </a:rPr>
              <a:t>Statutory or voluntary</a:t>
            </a:r>
            <a:endParaRPr lang="en-US" sz="2000" b="0" i="0" dirty="0" smtClean="0">
              <a:effectLst/>
              <a:latin typeface="Times New Roman" panose="02020603050405020304" pitchFamily="18" charset="0"/>
              <a:cs typeface="Times New Roman" panose="02020603050405020304" pitchFamily="18" charset="0"/>
            </a:endParaRPr>
          </a:p>
          <a:p>
            <a:pPr>
              <a:lnSpc>
                <a:spcPct val="150000"/>
              </a:lnSpc>
            </a:pP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b="1" dirty="0"/>
          </a:p>
          <a:p>
            <a:endParaRPr lang="en-US" b="1" dirty="0" smtClean="0"/>
          </a:p>
          <a:p>
            <a:endParaRPr lang="en-US" b="1" i="0" dirty="0">
              <a:effectLst/>
              <a:latin typeface="Fira Sans"/>
            </a:endParaRPr>
          </a:p>
          <a:p>
            <a:endParaRPr lang="en-US" b="0" i="0" dirty="0">
              <a:effectLst/>
              <a:latin typeface="Fira Sans"/>
            </a:endParaRPr>
          </a:p>
        </p:txBody>
      </p:sp>
    </p:spTree>
    <p:extLst>
      <p:ext uri="{BB962C8B-B14F-4D97-AF65-F5344CB8AC3E}">
        <p14:creationId xmlns:p14="http://schemas.microsoft.com/office/powerpoint/2010/main" val="1332863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5636" y="387928"/>
            <a:ext cx="8728364" cy="5016758"/>
          </a:xfrm>
          <a:prstGeom prst="rect">
            <a:avLst/>
          </a:prstGeom>
        </p:spPr>
        <p:txBody>
          <a:bodyPr wrap="square">
            <a:spAutoFit/>
          </a:bodyPr>
          <a:lstStyle/>
          <a:p>
            <a:endParaRPr lang="en-US" sz="2000" dirty="0" smtClean="0">
              <a:solidFill>
                <a:srgbClr val="202124"/>
              </a:solidFill>
              <a:latin typeface="Calibri" panose="020F0502020204030204" pitchFamily="34" charset="0"/>
              <a:cs typeface="Calibri" panose="020F0502020204030204" pitchFamily="34" charset="0"/>
            </a:endParaRPr>
          </a:p>
          <a:p>
            <a:pPr algn="ctr"/>
            <a:r>
              <a:rPr lang="en-US" sz="2000" b="1" dirty="0" smtClean="0">
                <a:solidFill>
                  <a:srgbClr val="202124"/>
                </a:solidFill>
                <a:latin typeface="Calibri" panose="020F0502020204030204" pitchFamily="34" charset="0"/>
                <a:cs typeface="Calibri" panose="020F0502020204030204" pitchFamily="34" charset="0"/>
              </a:rPr>
              <a:t>Employee safety</a:t>
            </a:r>
            <a:endParaRPr lang="en-US" sz="2000" b="1" dirty="0">
              <a:solidFill>
                <a:srgbClr val="202124"/>
              </a:solidFill>
              <a:latin typeface="Calibri" panose="020F0502020204030204" pitchFamily="34" charset="0"/>
              <a:cs typeface="Calibri" panose="020F0502020204030204" pitchFamily="34" charset="0"/>
            </a:endParaRPr>
          </a:p>
          <a:p>
            <a:endParaRPr lang="en-US" sz="2000" dirty="0" smtClean="0">
              <a:solidFill>
                <a:srgbClr val="202124"/>
              </a:solidFill>
              <a:latin typeface="Calibri" panose="020F0502020204030204" pitchFamily="34" charset="0"/>
              <a:cs typeface="Calibri" panose="020F0502020204030204" pitchFamily="34" charset="0"/>
            </a:endParaRPr>
          </a:p>
          <a:p>
            <a:endParaRPr lang="en-US" sz="2000" dirty="0">
              <a:solidFill>
                <a:srgbClr val="202124"/>
              </a:solidFill>
              <a:latin typeface="Calibri" panose="020F0502020204030204" pitchFamily="34" charset="0"/>
              <a:cs typeface="Calibri" panose="020F0502020204030204" pitchFamily="34" charset="0"/>
            </a:endParaRPr>
          </a:p>
          <a:p>
            <a:r>
              <a:rPr lang="en-US" sz="2000" dirty="0" smtClean="0">
                <a:solidFill>
                  <a:srgbClr val="202124"/>
                </a:solidFill>
                <a:latin typeface="Calibri" panose="020F0502020204030204" pitchFamily="34" charset="0"/>
                <a:cs typeface="Calibri" panose="020F0502020204030204" pitchFamily="34" charset="0"/>
              </a:rPr>
              <a:t>Employee </a:t>
            </a:r>
            <a:r>
              <a:rPr lang="en-US" sz="2000" dirty="0">
                <a:solidFill>
                  <a:srgbClr val="202124"/>
                </a:solidFill>
                <a:latin typeface="Calibri" panose="020F0502020204030204" pitchFamily="34" charset="0"/>
                <a:cs typeface="Calibri" panose="020F0502020204030204" pitchFamily="34" charset="0"/>
              </a:rPr>
              <a:t>safety refers to providing a safe working environment for employees by incorporating safe equipment and safe procedures at the workplace to ensure worker safety</a:t>
            </a:r>
            <a:r>
              <a:rPr lang="en-US" sz="2000" dirty="0" smtClean="0">
                <a:solidFill>
                  <a:srgbClr val="202124"/>
                </a:solidFill>
                <a:latin typeface="Calibri" panose="020F0502020204030204" pitchFamily="34" charset="0"/>
                <a:cs typeface="Calibri" panose="020F0502020204030204" pitchFamily="34" charset="0"/>
              </a:rPr>
              <a:t>.</a:t>
            </a:r>
          </a:p>
          <a:p>
            <a:endParaRPr lang="en-US" sz="2000" dirty="0">
              <a:solidFill>
                <a:srgbClr val="202124"/>
              </a:solidFill>
              <a:latin typeface="Calibri" panose="020F0502020204030204" pitchFamily="34" charset="0"/>
              <a:cs typeface="Calibri" panose="020F0502020204030204" pitchFamily="34" charset="0"/>
            </a:endParaRPr>
          </a:p>
          <a:p>
            <a:r>
              <a:rPr lang="en-US" sz="2000" dirty="0" smtClean="0">
                <a:solidFill>
                  <a:srgbClr val="202124"/>
                </a:solidFill>
                <a:latin typeface="Calibri" panose="020F0502020204030204" pitchFamily="34" charset="0"/>
                <a:cs typeface="Calibri" panose="020F0502020204030204" pitchFamily="34" charset="0"/>
              </a:rPr>
              <a:t>Need</a:t>
            </a:r>
          </a:p>
          <a:p>
            <a:pPr marL="342900" indent="-34290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To save human lives from losses</a:t>
            </a:r>
          </a:p>
          <a:p>
            <a:pPr marL="342900" indent="-34290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To get rid of the financial cost</a:t>
            </a:r>
          </a:p>
          <a:p>
            <a:pPr marL="342900" indent="-34290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To be socially responsible</a:t>
            </a:r>
          </a:p>
          <a:p>
            <a:pPr marL="342900" indent="-34290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To be free from insurance premium costs</a:t>
            </a:r>
          </a:p>
          <a:p>
            <a:pPr marL="342900" indent="-34290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To be free of fine or imprisonment against </a:t>
            </a:r>
            <a:r>
              <a:rPr lang="en-US" sz="2000" dirty="0" err="1" smtClean="0">
                <a:solidFill>
                  <a:srgbClr val="202124"/>
                </a:solidFill>
                <a:latin typeface="Calibri" panose="020F0502020204030204" pitchFamily="34" charset="0"/>
                <a:cs typeface="Calibri" panose="020F0502020204030204" pitchFamily="34" charset="0"/>
              </a:rPr>
              <a:t>sfety</a:t>
            </a:r>
            <a:r>
              <a:rPr lang="en-US" sz="2000" dirty="0" smtClean="0">
                <a:solidFill>
                  <a:srgbClr val="202124"/>
                </a:solidFill>
                <a:latin typeface="Calibri" panose="020F0502020204030204" pitchFamily="34" charset="0"/>
                <a:cs typeface="Calibri" panose="020F0502020204030204" pitchFamily="34" charset="0"/>
              </a:rPr>
              <a:t> failure</a:t>
            </a:r>
          </a:p>
          <a:p>
            <a:endParaRPr lang="en-US" sz="2000" dirty="0">
              <a:solidFill>
                <a:srgbClr val="202124"/>
              </a:solidFill>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7850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5394" y="554182"/>
            <a:ext cx="8438606" cy="6247864"/>
          </a:xfrm>
          <a:prstGeom prst="rect">
            <a:avLst/>
          </a:prstGeom>
        </p:spPr>
        <p:txBody>
          <a:bodyPr wrap="square">
            <a:spAutoFit/>
          </a:bodyPr>
          <a:lstStyle/>
          <a:p>
            <a:pPr algn="ctr"/>
            <a:r>
              <a:rPr lang="en-US" sz="2000" b="1" dirty="0" smtClean="0">
                <a:solidFill>
                  <a:srgbClr val="202124"/>
                </a:solidFill>
                <a:latin typeface="Calibri" panose="020F0502020204030204" pitchFamily="34" charset="0"/>
                <a:cs typeface="Calibri" panose="020F0502020204030204" pitchFamily="34" charset="0"/>
              </a:rPr>
              <a:t>Statutory provisions</a:t>
            </a:r>
          </a:p>
          <a:p>
            <a:endParaRPr lang="en-US" sz="2000" dirty="0">
              <a:solidFill>
                <a:srgbClr val="202124"/>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Fencing of machinery</a:t>
            </a:r>
          </a:p>
          <a:p>
            <a:pPr marL="285750" indent="-28575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Work on or near machinery in motion</a:t>
            </a:r>
          </a:p>
          <a:p>
            <a:pPr marL="285750" indent="-285750">
              <a:buFont typeface="Arial" panose="020B0604020202020204" pitchFamily="34" charset="0"/>
              <a:buChar char="•"/>
            </a:pPr>
            <a:r>
              <a:rPr lang="en-US" sz="2000" dirty="0" err="1" smtClean="0">
                <a:solidFill>
                  <a:srgbClr val="202124"/>
                </a:solidFill>
                <a:latin typeface="Calibri" panose="020F0502020204030204" pitchFamily="34" charset="0"/>
                <a:cs typeface="Calibri" panose="020F0502020204030204" pitchFamily="34" charset="0"/>
              </a:rPr>
              <a:t>Employement</a:t>
            </a:r>
            <a:r>
              <a:rPr lang="en-US" sz="2000" dirty="0" smtClean="0">
                <a:solidFill>
                  <a:srgbClr val="202124"/>
                </a:solidFill>
                <a:latin typeface="Calibri" panose="020F0502020204030204" pitchFamily="34" charset="0"/>
                <a:cs typeface="Calibri" panose="020F0502020204030204" pitchFamily="34" charset="0"/>
              </a:rPr>
              <a:t> of young persons on dangerous machinery</a:t>
            </a:r>
          </a:p>
          <a:p>
            <a:pPr marL="285750" indent="-28575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Striking gear and devices for cutting off power</a:t>
            </a:r>
          </a:p>
          <a:p>
            <a:pPr marL="285750" indent="-28575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Self acting machines</a:t>
            </a:r>
          </a:p>
          <a:p>
            <a:pPr marL="285750" indent="-28575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Casing of new machinery </a:t>
            </a:r>
          </a:p>
          <a:p>
            <a:pPr marL="285750" indent="-285750">
              <a:buFont typeface="Arial" panose="020B0604020202020204" pitchFamily="34" charset="0"/>
              <a:buChar char="•"/>
            </a:pPr>
            <a:r>
              <a:rPr lang="en-US" sz="2000" dirty="0" smtClean="0">
                <a:solidFill>
                  <a:srgbClr val="202124"/>
                </a:solidFill>
                <a:latin typeface="Calibri" panose="020F0502020204030204" pitchFamily="34" charset="0"/>
                <a:cs typeface="Calibri" panose="020F0502020204030204" pitchFamily="34" charset="0"/>
              </a:rPr>
              <a:t>Prohibition of </a:t>
            </a:r>
            <a:r>
              <a:rPr lang="en-US" sz="2000" dirty="0" err="1" smtClean="0">
                <a:solidFill>
                  <a:srgbClr val="202124"/>
                </a:solidFill>
                <a:latin typeface="Calibri" panose="020F0502020204030204" pitchFamily="34" charset="0"/>
                <a:cs typeface="Calibri" panose="020F0502020204030204" pitchFamily="34" charset="0"/>
              </a:rPr>
              <a:t>employement</a:t>
            </a:r>
            <a:r>
              <a:rPr lang="en-US" sz="2000" dirty="0" smtClean="0">
                <a:solidFill>
                  <a:srgbClr val="202124"/>
                </a:solidFill>
                <a:latin typeface="Calibri" panose="020F0502020204030204" pitchFamily="34" charset="0"/>
                <a:cs typeface="Calibri" panose="020F0502020204030204" pitchFamily="34" charset="0"/>
              </a:rPr>
              <a:t> of women and children near cotton opener</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Revolving machinery</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Pressure plant</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Floors, stairs and means of access</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Excessive weights</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Protection of eyes</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Precautions against dangerous </a:t>
            </a:r>
            <a:r>
              <a:rPr lang="en-US" sz="2000" dirty="0" err="1" smtClean="0">
                <a:latin typeface="Calibri" panose="020F0502020204030204" pitchFamily="34" charset="0"/>
                <a:cs typeface="Calibri" panose="020F0502020204030204" pitchFamily="34" charset="0"/>
              </a:rPr>
              <a:t>gasses,fumes</a:t>
            </a:r>
            <a:r>
              <a:rPr lang="en-US" sz="2000" dirty="0" smtClean="0">
                <a:latin typeface="Calibri" panose="020F0502020204030204" pitchFamily="34" charset="0"/>
                <a:cs typeface="Calibri" panose="020F0502020204030204" pitchFamily="34" charset="0"/>
              </a:rPr>
              <a:t> and </a:t>
            </a:r>
            <a:r>
              <a:rPr lang="en-US" sz="2000" dirty="0" err="1" smtClean="0">
                <a:latin typeface="Calibri" panose="020F0502020204030204" pitchFamily="34" charset="0"/>
                <a:cs typeface="Calibri" panose="020F0502020204030204" pitchFamily="34" charset="0"/>
              </a:rPr>
              <a:t>othersexplosive</a:t>
            </a:r>
            <a:r>
              <a:rPr lang="en-US" sz="2000" dirty="0" smtClean="0">
                <a:latin typeface="Calibri" panose="020F0502020204030204" pitchFamily="34" charset="0"/>
                <a:cs typeface="Calibri" panose="020F0502020204030204" pitchFamily="34" charset="0"/>
              </a:rPr>
              <a:t> or inflammable </a:t>
            </a:r>
            <a:r>
              <a:rPr lang="en-US" sz="2000" dirty="0" err="1" smtClean="0">
                <a:latin typeface="Calibri" panose="020F0502020204030204" pitchFamily="34" charset="0"/>
                <a:cs typeface="Calibri" panose="020F0502020204030204" pitchFamily="34" charset="0"/>
              </a:rPr>
              <a:t>dust,gas</a:t>
            </a:r>
            <a:r>
              <a:rPr lang="en-US" sz="2000" dirty="0" smtClean="0">
                <a:latin typeface="Calibri" panose="020F0502020204030204" pitchFamily="34" charset="0"/>
                <a:cs typeface="Calibri" panose="020F0502020204030204" pitchFamily="34" charset="0"/>
              </a:rPr>
              <a:t> </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Precautions in case of fire</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Specification of defective parts or test of stability</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safety of </a:t>
            </a:r>
            <a:r>
              <a:rPr lang="en-US" sz="2000" dirty="0" err="1" smtClean="0">
                <a:latin typeface="Calibri" panose="020F0502020204030204" pitchFamily="34" charset="0"/>
                <a:cs typeface="Calibri" panose="020F0502020204030204" pitchFamily="34" charset="0"/>
              </a:rPr>
              <a:t>buldings</a:t>
            </a:r>
            <a:r>
              <a:rPr lang="en-US" sz="2000" dirty="0" smtClean="0">
                <a:latin typeface="Calibri" panose="020F0502020204030204" pitchFamily="34" charset="0"/>
                <a:cs typeface="Calibri" panose="020F0502020204030204" pitchFamily="34" charset="0"/>
              </a:rPr>
              <a:t> and machines</a:t>
            </a:r>
          </a:p>
          <a:p>
            <a:pPr marL="285750" indent="-285750">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Power to make rules</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9762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74123727"/>
              </p:ext>
            </p:extLst>
          </p:nvPr>
        </p:nvGraphicFramePr>
        <p:xfrm>
          <a:off x="2821577" y="3566160"/>
          <a:ext cx="5199017" cy="861060"/>
        </p:xfrm>
        <a:graphic>
          <a:graphicData uri="http://schemas.openxmlformats.org/drawingml/2006/table">
            <a:tbl>
              <a:tblPr/>
              <a:tblGrid>
                <a:gridCol w="5199017">
                  <a:extLst>
                    <a:ext uri="{9D8B030D-6E8A-4147-A177-3AD203B41FA5}">
                      <a16:colId xmlns:a16="http://schemas.microsoft.com/office/drawing/2014/main" val="2776690010"/>
                    </a:ext>
                  </a:extLst>
                </a:gridCol>
              </a:tblGrid>
              <a:tr h="828516">
                <a:tc>
                  <a:txBody>
                    <a:bodyPr/>
                    <a:lstStyle/>
                    <a:p>
                      <a:pPr algn="ctr" fontAlgn="t"/>
                      <a:r>
                        <a:rPr lang="en-US" dirty="0">
                          <a:effectLst/>
                        </a:rPr>
                        <a:t/>
                      </a:r>
                      <a:br>
                        <a:rPr lang="en-US" dirty="0">
                          <a:effectLst/>
                        </a:rPr>
                      </a:br>
                      <a:r>
                        <a:rPr lang="en-US" sz="3600" b="1" dirty="0" smtClean="0">
                          <a:effectLst/>
                          <a:latin typeface="Calibri" panose="020F0502020204030204" pitchFamily="34" charset="0"/>
                          <a:cs typeface="Calibri" panose="020F0502020204030204" pitchFamily="34" charset="0"/>
                        </a:rPr>
                        <a:t>Thank You</a:t>
                      </a:r>
                      <a:endParaRPr lang="en-US" b="1" dirty="0">
                        <a:effectLst/>
                        <a:latin typeface="Calibri" panose="020F0502020204030204" pitchFamily="34" charset="0"/>
                        <a:cs typeface="Calibri" panose="020F0502020204030204" pitchFamily="34" charset="0"/>
                      </a:endParaRPr>
                    </a:p>
                  </a:txBody>
                  <a:tcPr marL="0" marR="0" marT="19050" marB="19050">
                    <a:lnL>
                      <a:noFill/>
                    </a:lnL>
                    <a:lnR>
                      <a:noFill/>
                    </a:lnR>
                    <a:lnT>
                      <a:noFill/>
                    </a:lnT>
                    <a:lnB>
                      <a:noFill/>
                    </a:lnB>
                    <a:solidFill>
                      <a:srgbClr val="FFFFFF"/>
                    </a:solidFill>
                  </a:tcPr>
                </a:tc>
                <a:extLst>
                  <a:ext uri="{0D108BD9-81ED-4DB2-BD59-A6C34878D82A}">
                    <a16:rowId xmlns:a16="http://schemas.microsoft.com/office/drawing/2014/main" val="764923590"/>
                  </a:ext>
                </a:extLst>
              </a:tr>
            </a:tbl>
          </a:graphicData>
        </a:graphic>
      </p:graphicFrame>
    </p:spTree>
    <p:extLst>
      <p:ext uri="{BB962C8B-B14F-4D97-AF65-F5344CB8AC3E}">
        <p14:creationId xmlns:p14="http://schemas.microsoft.com/office/powerpoint/2010/main" val="1924315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509" y="209007"/>
            <a:ext cx="8830491" cy="6463308"/>
          </a:xfrm>
          <a:prstGeom prst="rect">
            <a:avLst/>
          </a:prstGeom>
        </p:spPr>
        <p:txBody>
          <a:bodyPr wrap="square">
            <a:spAutoFit/>
          </a:bodyPr>
          <a:lstStyle/>
          <a:p>
            <a:pPr algn="ctr"/>
            <a:r>
              <a:rPr lang="en-US" b="1" dirty="0" smtClean="0">
                <a:latin typeface="Times New Roman" panose="02020603050405020304" pitchFamily="18" charset="0"/>
                <a:cs typeface="Times New Roman" panose="02020603050405020304" pitchFamily="18" charset="0"/>
              </a:rPr>
              <a:t>Types Of Employee Benefits</a:t>
            </a:r>
          </a:p>
          <a:p>
            <a:endParaRPr lang="en-US" b="1" dirty="0" smtClean="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Life insurance</a:t>
            </a:r>
          </a:p>
          <a:p>
            <a:pPr marL="285750" indent="-285750">
              <a:lnSpc>
                <a:spcPct val="150000"/>
              </a:lnSpc>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Retirement plans</a:t>
            </a:r>
          </a:p>
          <a:p>
            <a:pPr marL="285750" indent="-285750">
              <a:lnSpc>
                <a:spcPct val="150000"/>
              </a:lnSpc>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Paid sick leave</a:t>
            </a:r>
          </a:p>
          <a:p>
            <a:pPr marL="285750" indent="-285750">
              <a:lnSpc>
                <a:spcPct val="150000"/>
              </a:lnSpc>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Flexible work hours</a:t>
            </a:r>
          </a:p>
          <a:p>
            <a:pPr marL="285750" indent="-285750">
              <a:lnSpc>
                <a:spcPct val="150000"/>
              </a:lnSpc>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Remote work options</a:t>
            </a:r>
          </a:p>
          <a:p>
            <a:pPr marL="285750" indent="-285750">
              <a:lnSpc>
                <a:spcPct val="150000"/>
              </a:lnSpc>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Wellness </a:t>
            </a:r>
            <a:r>
              <a:rPr lang="en-US" dirty="0" err="1" smtClean="0">
                <a:latin typeface="Times New Roman" panose="02020603050405020304" pitchFamily="18" charset="0"/>
                <a:cs typeface="Times New Roman" panose="02020603050405020304" pitchFamily="18" charset="0"/>
              </a:rPr>
              <a:t>programmes</a:t>
            </a:r>
            <a:endParaRPr lang="en-US" dirty="0" smtClean="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Student loan repayment</a:t>
            </a:r>
          </a:p>
          <a:p>
            <a:pPr marL="285750" indent="-285750">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Tuition assistance</a:t>
            </a:r>
          </a:p>
          <a:p>
            <a:pPr marL="285750" indent="-285750">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Employee training </a:t>
            </a:r>
            <a:r>
              <a:rPr lang="en-US" dirty="0" err="1">
                <a:latin typeface="Times New Roman" panose="02020603050405020304" pitchFamily="18" charset="0"/>
                <a:cs typeface="Times New Roman" panose="02020603050405020304" pitchFamily="18" charset="0"/>
              </a:rPr>
              <a:t>programmes</a:t>
            </a:r>
            <a:endParaRPr lang="en-US" dirty="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Paid holidays</a:t>
            </a:r>
          </a:p>
          <a:p>
            <a:pPr marL="285750" indent="-285750">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Paid volunteer time off</a:t>
            </a:r>
          </a:p>
          <a:p>
            <a:pPr marL="285750" indent="-285750">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Paid parental leave</a:t>
            </a:r>
          </a:p>
          <a:p>
            <a:pPr marL="285750" indent="-285750">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Childcare </a:t>
            </a:r>
            <a:r>
              <a:rPr lang="en-US" dirty="0" err="1">
                <a:latin typeface="Times New Roman" panose="02020603050405020304" pitchFamily="18" charset="0"/>
                <a:cs typeface="Times New Roman" panose="02020603050405020304" pitchFamily="18" charset="0"/>
              </a:rPr>
              <a:t>centres</a:t>
            </a:r>
            <a:r>
              <a:rPr lang="en-US" dirty="0">
                <a:latin typeface="Times New Roman" panose="02020603050405020304" pitchFamily="18" charset="0"/>
                <a:cs typeface="Times New Roman" panose="02020603050405020304" pitchFamily="18" charset="0"/>
              </a:rPr>
              <a:t> or </a:t>
            </a:r>
            <a:r>
              <a:rPr lang="en-US" dirty="0" smtClean="0">
                <a:latin typeface="Times New Roman" panose="02020603050405020304" pitchFamily="18" charset="0"/>
                <a:cs typeface="Times New Roman" panose="02020603050405020304" pitchFamily="18" charset="0"/>
              </a:rPr>
              <a:t>reimbursement</a:t>
            </a:r>
            <a:endParaRPr lang="en-US" dirty="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Medical insurance</a:t>
            </a:r>
          </a:p>
        </p:txBody>
      </p:sp>
    </p:spTree>
    <p:extLst>
      <p:ext uri="{BB962C8B-B14F-4D97-AF65-F5344CB8AC3E}">
        <p14:creationId xmlns:p14="http://schemas.microsoft.com/office/powerpoint/2010/main" val="2684746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5474" y="365760"/>
            <a:ext cx="7720149" cy="6463308"/>
          </a:xfrm>
          <a:prstGeom prst="rect">
            <a:avLst/>
          </a:prstGeom>
        </p:spPr>
        <p:txBody>
          <a:bodyPr wrap="square">
            <a:spAutoFit/>
          </a:bodyPr>
          <a:lstStyle/>
          <a:p>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Objective of employee benefits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Attract talented job seekers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Boost motivation of employees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Provide taxation benefits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Improve managerial </a:t>
            </a:r>
            <a:r>
              <a:rPr lang="en-US" dirty="0" err="1" smtClean="0">
                <a:latin typeface="Times New Roman" panose="02020603050405020304" pitchFamily="18" charset="0"/>
                <a:cs typeface="Times New Roman" panose="02020603050405020304" pitchFamily="18" charset="0"/>
              </a:rPr>
              <a:t>labour</a:t>
            </a:r>
            <a:r>
              <a:rPr lang="en-US" dirty="0" smtClean="0">
                <a:latin typeface="Times New Roman" panose="02020603050405020304" pitchFamily="18" charset="0"/>
                <a:cs typeface="Times New Roman" panose="02020603050405020304" pitchFamily="18" charset="0"/>
              </a:rPr>
              <a:t> relations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Promote companionship among employees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Act as assurance of </a:t>
            </a:r>
            <a:r>
              <a:rPr lang="en-US" dirty="0" err="1" smtClean="0">
                <a:latin typeface="Times New Roman" panose="02020603050405020304" pitchFamily="18" charset="0"/>
                <a:cs typeface="Times New Roman" panose="02020603050405020304" pitchFamily="18" charset="0"/>
              </a:rPr>
              <a:t>cocern</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Importance of employee benefits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Financial security for workers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Reduction in attrition rate</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Enhancement of productivity</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Create trust and warmth in employee- employer relationship</a:t>
            </a:r>
          </a:p>
          <a:p>
            <a:endParaRPr lang="en-US"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Problems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Paternalism charge</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Huge expenditure</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Becoming new trend</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Handling less productive employees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Avoiding other employee functions</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9504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7463" y="640080"/>
            <a:ext cx="8856617" cy="6432530"/>
          </a:xfrm>
          <a:prstGeom prst="rect">
            <a:avLst/>
          </a:prstGeom>
        </p:spPr>
        <p:txBody>
          <a:bodyPr wrap="square">
            <a:spAutoFit/>
          </a:bodyPr>
          <a:lstStyle/>
          <a:p>
            <a:pPr algn="ctr"/>
            <a:r>
              <a:rPr lang="en-US" sz="2000" b="1" i="0" dirty="0" smtClean="0">
                <a:solidFill>
                  <a:srgbClr val="000000"/>
                </a:solidFill>
                <a:effectLst/>
                <a:latin typeface="Times New Roman" panose="02020603050405020304" pitchFamily="18" charset="0"/>
                <a:cs typeface="Times New Roman" panose="02020603050405020304" pitchFamily="18" charset="0"/>
              </a:rPr>
              <a:t>EMPLOYEE RELATION</a:t>
            </a:r>
          </a:p>
          <a:p>
            <a:endParaRPr lang="en-US" sz="2000" i="0" dirty="0" smtClean="0">
              <a:solidFill>
                <a:srgbClr val="000000"/>
              </a:solidFill>
              <a:effectLst/>
              <a:latin typeface="Times New Roman" panose="02020603050405020304" pitchFamily="18" charset="0"/>
              <a:cs typeface="Times New Roman" panose="02020603050405020304" pitchFamily="18" charset="0"/>
            </a:endParaRPr>
          </a:p>
          <a:p>
            <a:r>
              <a:rPr lang="en-US" dirty="0">
                <a:solidFill>
                  <a:srgbClr val="000000"/>
                </a:solidFill>
                <a:latin typeface="Times New Roman" panose="02020603050405020304" pitchFamily="18" charset="0"/>
                <a:cs typeface="Times New Roman" panose="02020603050405020304" pitchFamily="18" charset="0"/>
              </a:rPr>
              <a:t>EMPLOYEE </a:t>
            </a:r>
            <a:r>
              <a:rPr lang="en-US" dirty="0" smtClean="0">
                <a:solidFill>
                  <a:srgbClr val="000000"/>
                </a:solidFill>
                <a:latin typeface="Times New Roman" panose="02020603050405020304" pitchFamily="18" charset="0"/>
                <a:cs typeface="Times New Roman" panose="02020603050405020304" pitchFamily="18" charset="0"/>
              </a:rPr>
              <a:t>RELATION:</a:t>
            </a:r>
            <a:endParaRPr lang="en-US" sz="2000" i="0" dirty="0" smtClean="0">
              <a:solidFill>
                <a:srgbClr val="000000"/>
              </a:solidFill>
              <a:effectLst/>
              <a:latin typeface="Times New Roman" panose="02020603050405020304" pitchFamily="18" charset="0"/>
              <a:cs typeface="Times New Roman" panose="02020603050405020304" pitchFamily="18" charset="0"/>
            </a:endParaRPr>
          </a:p>
          <a:p>
            <a:r>
              <a:rPr lang="en-US" sz="2000" i="0" dirty="0" smtClean="0">
                <a:solidFill>
                  <a:srgbClr val="000000"/>
                </a:solidFill>
                <a:effectLst/>
                <a:latin typeface="Times New Roman" panose="02020603050405020304" pitchFamily="18" charset="0"/>
                <a:cs typeface="Times New Roman" panose="02020603050405020304" pitchFamily="18" charset="0"/>
              </a:rPr>
              <a:t>Employee and Employer Relations describes the relationship between workers and employers in business</a:t>
            </a:r>
          </a:p>
          <a:p>
            <a:endParaRPr lang="en-US" sz="2000" i="0" dirty="0" smtClean="0">
              <a:solidFill>
                <a:srgbClr val="000000"/>
              </a:solidFill>
              <a:effectLst/>
              <a:latin typeface="Times New Roman" panose="02020603050405020304" pitchFamily="18" charset="0"/>
              <a:cs typeface="Times New Roman" panose="02020603050405020304" pitchFamily="18" charset="0"/>
            </a:endParaRPr>
          </a:p>
          <a:p>
            <a:endParaRPr lang="en-US" sz="2000" i="0" dirty="0" smtClean="0">
              <a:solidFill>
                <a:srgbClr val="000000"/>
              </a:solidFill>
              <a:effectLst/>
              <a:latin typeface="Times New Roman" panose="02020603050405020304" pitchFamily="18" charset="0"/>
              <a:cs typeface="Times New Roman" panose="02020603050405020304" pitchFamily="18" charset="0"/>
            </a:endParaRPr>
          </a:p>
          <a:p>
            <a:r>
              <a:rPr lang="en-US" sz="2000" dirty="0" smtClean="0">
                <a:solidFill>
                  <a:srgbClr val="000000"/>
                </a:solidFill>
                <a:latin typeface="Times New Roman" panose="02020603050405020304" pitchFamily="18" charset="0"/>
                <a:cs typeface="Times New Roman" panose="02020603050405020304" pitchFamily="18" charset="0"/>
              </a:rPr>
              <a:t>IMPORTANCE</a:t>
            </a:r>
            <a:endParaRPr lang="en-US" sz="2000" dirty="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Motivation</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Reputation Potential customers, investor </a:t>
            </a:r>
            <a:r>
              <a:rPr lang="en-US" sz="2000" dirty="0" smtClean="0">
                <a:latin typeface="Times New Roman" panose="02020603050405020304" pitchFamily="18" charset="0"/>
                <a:cs typeface="Times New Roman" panose="02020603050405020304" pitchFamily="18" charset="0"/>
              </a:rPr>
              <a:t>and staff</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Output</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Efficiency</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Profit </a:t>
            </a:r>
            <a:r>
              <a:rPr lang="en-US" sz="2000" dirty="0" err="1" smtClean="0">
                <a:latin typeface="Times New Roman" panose="02020603050405020304" pitchFamily="18" charset="0"/>
                <a:cs typeface="Times New Roman" panose="02020603050405020304" pitchFamily="18" charset="0"/>
              </a:rPr>
              <a:t>leve</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pPr algn="ctr"/>
            <a:r>
              <a:rPr lang="en-US" sz="2000" b="1" dirty="0" smtClean="0">
                <a:latin typeface="Times New Roman" panose="02020603050405020304" pitchFamily="18" charset="0"/>
                <a:cs typeface="Times New Roman" panose="02020603050405020304" pitchFamily="18" charset="0"/>
              </a:rPr>
              <a:t>Actors in Employee </a:t>
            </a:r>
            <a:r>
              <a:rPr lang="en-US" sz="2000" b="1" dirty="0">
                <a:latin typeface="Times New Roman" panose="02020603050405020304" pitchFamily="18" charset="0"/>
                <a:cs typeface="Times New Roman" panose="02020603050405020304" pitchFamily="18" charset="0"/>
              </a:rPr>
              <a:t>R</a:t>
            </a:r>
            <a:r>
              <a:rPr lang="en-US" sz="2000" b="1" dirty="0" smtClean="0">
                <a:latin typeface="Times New Roman" panose="02020603050405020304" pitchFamily="18" charset="0"/>
                <a:cs typeface="Times New Roman" panose="02020603050405020304" pitchFamily="18" charset="0"/>
              </a:rPr>
              <a:t>elation</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Workers and their </a:t>
            </a:r>
            <a:r>
              <a:rPr lang="en-US" sz="2000" dirty="0" err="1" smtClean="0">
                <a:latin typeface="Times New Roman" panose="02020603050405020304" pitchFamily="18" charset="0"/>
                <a:cs typeface="Times New Roman" panose="02020603050405020304" pitchFamily="18" charset="0"/>
              </a:rPr>
              <a:t>organisations</a:t>
            </a:r>
            <a:endParaRPr lang="en-US"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Employers and their organization</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Government and state</a:t>
            </a:r>
          </a:p>
          <a:p>
            <a:pPr marL="285750" indent="-285750">
              <a:buFont typeface="Arial" panose="020B0604020202020204" pitchFamily="34" charset="0"/>
              <a:buChar char="•"/>
            </a:pPr>
            <a:endParaRPr lang="en-US" b="0" i="0" dirty="0" smtClean="0">
              <a:solidFill>
                <a:srgbClr val="000000"/>
              </a:solidFill>
              <a:effectLst/>
              <a:latin typeface="Calibri" panose="020F0502020204030204" pitchFamily="34" charset="0"/>
            </a:endParaRPr>
          </a:p>
          <a:p>
            <a:r>
              <a:rPr lang="en-US" dirty="0" smtClean="0"/>
              <a:t/>
            </a:r>
            <a:br>
              <a:rPr lang="en-US" dirty="0" smtClean="0"/>
            </a:br>
            <a:endParaRPr lang="en-US" dirty="0"/>
          </a:p>
        </p:txBody>
      </p:sp>
    </p:spTree>
    <p:extLst>
      <p:ext uri="{BB962C8B-B14F-4D97-AF65-F5344CB8AC3E}">
        <p14:creationId xmlns:p14="http://schemas.microsoft.com/office/powerpoint/2010/main" val="3544663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0376" y="313508"/>
            <a:ext cx="9702528" cy="7986802"/>
          </a:xfrm>
          <a:prstGeom prst="rect">
            <a:avLst/>
          </a:prstGeom>
        </p:spPr>
        <p:txBody>
          <a:bodyPr wrap="square">
            <a:spAutoFit/>
          </a:bodyPr>
          <a:lstStyle/>
          <a:p>
            <a:pPr algn="just">
              <a:lnSpc>
                <a:spcPct val="150000"/>
              </a:lnSpc>
            </a:pPr>
            <a:endParaRPr lang="en-US" b="1" dirty="0" smtClean="0">
              <a:solidFill>
                <a:srgbClr val="000000"/>
              </a:solidFill>
              <a:latin typeface="Calibri" panose="020F0502020204030204" pitchFamily="34" charset="0"/>
            </a:endParaRPr>
          </a:p>
          <a:p>
            <a:pPr algn="just">
              <a:lnSpc>
                <a:spcPct val="150000"/>
              </a:lnSpc>
            </a:pPr>
            <a:r>
              <a:rPr lang="en-US" b="1" dirty="0" smtClean="0">
                <a:solidFill>
                  <a:srgbClr val="000000"/>
                </a:solidFill>
                <a:latin typeface="Calibri" panose="020F0502020204030204" pitchFamily="34" charset="0"/>
              </a:rPr>
              <a:t>Trade Unions</a:t>
            </a:r>
          </a:p>
          <a:p>
            <a:pPr algn="just">
              <a:lnSpc>
                <a:spcPct val="150000"/>
              </a:lnSpc>
            </a:pPr>
            <a:r>
              <a:rPr lang="en-US" sz="2000" dirty="0">
                <a:latin typeface="Times New Roman" panose="02020603050405020304" pitchFamily="18" charset="0"/>
                <a:cs typeface="Times New Roman" panose="02020603050405020304" pitchFamily="18" charset="0"/>
              </a:rPr>
              <a:t>A trade union meaning defines an association of the workers related to the same trade, organization, or industry to protect their rights, improve working conditions, wage revisions, and communicate with management in one voice. </a:t>
            </a:r>
            <a:endParaRPr lang="en-US" sz="20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aims to give bargaining power to the workers vis-a-vis management of the firms or the government in their favor</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It also acts as a bridge between the worker and the management. </a:t>
            </a:r>
            <a:endParaRPr lang="en-US" sz="20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conveys the policy decisions and objections to and from workers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Although every union is autonomous, management could not implement worker-related policy without </a:t>
            </a:r>
            <a:r>
              <a:rPr lang="en-US" sz="2000" dirty="0" smtClean="0">
                <a:latin typeface="Times New Roman" panose="02020603050405020304" pitchFamily="18" charset="0"/>
                <a:cs typeface="Times New Roman" panose="02020603050405020304" pitchFamily="18" charset="0"/>
              </a:rPr>
              <a:t>their collective bargaining</a:t>
            </a:r>
            <a:r>
              <a:rPr lang="en-US" sz="2000" dirty="0">
                <a:latin typeface="Times New Roman" panose="02020603050405020304" pitchFamily="18" charset="0"/>
                <a:cs typeface="Times New Roman" panose="02020603050405020304" pitchFamily="18" charset="0"/>
              </a:rPr>
              <a:t> agreement with the management</a:t>
            </a:r>
            <a:r>
              <a:rPr lang="en-US" sz="2000" dirty="0" smtClean="0">
                <a:latin typeface="Times New Roman" panose="02020603050405020304" pitchFamily="18" charset="0"/>
                <a:cs typeface="Times New Roman" panose="02020603050405020304" pitchFamily="18" charset="0"/>
              </a:rPr>
              <a:t>.</a:t>
            </a:r>
            <a:endParaRPr lang="en-US" b="1" i="1" dirty="0">
              <a:solidFill>
                <a:srgbClr val="000000"/>
              </a:solidFill>
              <a:latin typeface="Calibri" panose="020F0502020204030204" pitchFamily="34" charset="0"/>
            </a:endParaRPr>
          </a:p>
          <a:p>
            <a:pPr algn="just">
              <a:lnSpc>
                <a:spcPct val="150000"/>
              </a:lnSpc>
            </a:pPr>
            <a:endParaRPr lang="en-US" b="1" i="1" dirty="0" smtClean="0">
              <a:solidFill>
                <a:srgbClr val="000000"/>
              </a:solidFill>
              <a:latin typeface="Calibri" panose="020F0502020204030204" pitchFamily="34" charset="0"/>
            </a:endParaRPr>
          </a:p>
          <a:p>
            <a:pPr algn="just">
              <a:lnSpc>
                <a:spcPct val="150000"/>
              </a:lnSpc>
            </a:pPr>
            <a:endParaRPr lang="en-US" b="1" i="1" dirty="0">
              <a:solidFill>
                <a:srgbClr val="000000"/>
              </a:solidFill>
              <a:latin typeface="Calibri" panose="020F0502020204030204" pitchFamily="34" charset="0"/>
            </a:endParaRPr>
          </a:p>
          <a:p>
            <a:pPr algn="just">
              <a:lnSpc>
                <a:spcPct val="150000"/>
              </a:lnSpc>
            </a:pPr>
            <a:endParaRPr lang="en-US" b="1" i="1" dirty="0" smtClean="0">
              <a:solidFill>
                <a:srgbClr val="000000"/>
              </a:solidFill>
              <a:latin typeface="Calibri" panose="020F0502020204030204" pitchFamily="34" charset="0"/>
            </a:endParaRPr>
          </a:p>
          <a:p>
            <a:pPr algn="just">
              <a:lnSpc>
                <a:spcPct val="150000"/>
              </a:lnSpc>
            </a:pPr>
            <a:endParaRPr lang="en-US" b="1" i="1" dirty="0">
              <a:solidFill>
                <a:srgbClr val="000000"/>
              </a:solidFill>
              <a:latin typeface="Calibri" panose="020F0502020204030204" pitchFamily="34" charset="0"/>
            </a:endParaRPr>
          </a:p>
          <a:p>
            <a:pPr algn="just">
              <a:lnSpc>
                <a:spcPct val="150000"/>
              </a:lnSpc>
            </a:pPr>
            <a:endParaRPr lang="en-US" b="1" i="1" dirty="0" smtClean="0">
              <a:solidFill>
                <a:srgbClr val="000000"/>
              </a:solidFill>
              <a:latin typeface="Calibri" panose="020F0502020204030204" pitchFamily="34" charset="0"/>
            </a:endParaRPr>
          </a:p>
          <a:p>
            <a:pPr algn="just">
              <a:lnSpc>
                <a:spcPct val="150000"/>
              </a:lnSpc>
            </a:pPr>
            <a:endParaRPr lang="en-US" b="1" i="1" dirty="0">
              <a:solidFill>
                <a:srgbClr val="000000"/>
              </a:solidFill>
              <a:latin typeface="Calibri" panose="020F0502020204030204" pitchFamily="34" charset="0"/>
            </a:endParaRPr>
          </a:p>
          <a:p>
            <a:pPr algn="just">
              <a:lnSpc>
                <a:spcPct val="150000"/>
              </a:lnSpc>
            </a:pPr>
            <a:endParaRPr lang="en-US" b="1" dirty="0">
              <a:solidFill>
                <a:srgbClr val="000000"/>
              </a:solidFill>
              <a:latin typeface="Calibri" panose="020F0502020204030204" pitchFamily="34" charset="0"/>
            </a:endParaRPr>
          </a:p>
        </p:txBody>
      </p:sp>
      <p:sp>
        <p:nvSpPr>
          <p:cNvPr id="3" name="AutoShape 2" descr="Trade Un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ade Union"/>
          <p:cNvSpPr>
            <a:spLocks noChangeAspect="1" noChangeArrowheads="1"/>
          </p:cNvSpPr>
          <p:nvPr/>
        </p:nvSpPr>
        <p:spPr bwMode="auto">
          <a:xfrm>
            <a:off x="-398598" y="-48668"/>
            <a:ext cx="266382" cy="26638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9053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149" y="692331"/>
            <a:ext cx="9235440" cy="3785652"/>
          </a:xfrm>
          <a:prstGeom prst="rect">
            <a:avLst/>
          </a:prstGeom>
        </p:spPr>
        <p:txBody>
          <a:bodyPr wrap="square">
            <a:spAutoFit/>
          </a:bodyPr>
          <a:lstStyle/>
          <a:p>
            <a:pPr algn="ctr">
              <a:lnSpc>
                <a:spcPct val="150000"/>
              </a:lnSpc>
            </a:pPr>
            <a:r>
              <a:rPr lang="en-US" b="1" i="0" dirty="0" smtClean="0">
                <a:solidFill>
                  <a:srgbClr val="000000"/>
                </a:solidFill>
                <a:effectLst/>
                <a:latin typeface="Calibri" panose="020F0502020204030204" pitchFamily="34" charset="0"/>
              </a:rPr>
              <a:t>The Role of Trade Unions</a:t>
            </a:r>
          </a:p>
          <a:p>
            <a:pPr algn="ctr">
              <a:lnSpc>
                <a:spcPct val="150000"/>
              </a:lnSpc>
            </a:pPr>
            <a:r>
              <a:rPr lang="en-US" b="1" i="0" dirty="0" smtClean="0">
                <a:solidFill>
                  <a:srgbClr val="000000"/>
                </a:solidFill>
                <a:effectLst/>
                <a:latin typeface="Calibri" panose="020F0502020204030204" pitchFamily="34" charset="0"/>
              </a:rPr>
              <a:t> </a:t>
            </a:r>
          </a:p>
          <a:p>
            <a:pPr>
              <a:lnSpc>
                <a:spcPct val="150000"/>
              </a:lnSpc>
              <a:buFont typeface="Arial" panose="020B0604020202020204" pitchFamily="34" charset="0"/>
              <a:buChar char="•"/>
            </a:pPr>
            <a:r>
              <a:rPr lang="en-US" sz="2000" b="0" i="0" dirty="0" smtClean="0">
                <a:solidFill>
                  <a:srgbClr val="000000"/>
                </a:solidFill>
                <a:effectLst/>
                <a:latin typeface="Times New Roman" panose="02020603050405020304" pitchFamily="18" charset="0"/>
                <a:cs typeface="Times New Roman" panose="02020603050405020304" pitchFamily="18" charset="0"/>
              </a:rPr>
              <a:t> Craft unions represent skilled workers from one occupation</a:t>
            </a:r>
          </a:p>
          <a:p>
            <a:pPr>
              <a:lnSpc>
                <a:spcPct val="150000"/>
              </a:lnSpc>
              <a:buFont typeface="Arial" panose="020B0604020202020204" pitchFamily="34" charset="0"/>
              <a:buChar char="•"/>
            </a:pPr>
            <a:r>
              <a:rPr lang="en-US" sz="2000" b="0" i="0" dirty="0" smtClean="0">
                <a:solidFill>
                  <a:srgbClr val="000000"/>
                </a:solidFill>
                <a:effectLst/>
                <a:latin typeface="Times New Roman" panose="02020603050405020304" pitchFamily="18" charset="0"/>
                <a:cs typeface="Times New Roman" panose="02020603050405020304" pitchFamily="18" charset="0"/>
              </a:rPr>
              <a:t> General unions representing mainly unskilled workers from many occupations e.g. </a:t>
            </a:r>
            <a:r>
              <a:rPr lang="en-US" sz="2000" dirty="0" smtClean="0">
                <a:solidFill>
                  <a:srgbClr val="000000"/>
                </a:solidFill>
                <a:latin typeface="Times New Roman" panose="02020603050405020304" pitchFamily="18" charset="0"/>
                <a:cs typeface="Times New Roman" panose="02020603050405020304" pitchFamily="18" charset="0"/>
              </a:rPr>
              <a:t>TGWU (</a:t>
            </a:r>
            <a:r>
              <a:rPr lang="en-US" sz="2000" dirty="0">
                <a:solidFill>
                  <a:srgbClr val="000000"/>
                </a:solidFill>
                <a:latin typeface="Times New Roman" panose="02020603050405020304" pitchFamily="18" charset="0"/>
                <a:cs typeface="Times New Roman" panose="02020603050405020304" pitchFamily="18" charset="0"/>
              </a:rPr>
              <a:t>Transport and General Workers' Union).</a:t>
            </a:r>
          </a:p>
          <a:p>
            <a:pPr>
              <a:lnSpc>
                <a:spcPct val="150000"/>
              </a:lnSpc>
              <a:buFont typeface="Arial" panose="020B0604020202020204" pitchFamily="34" charset="0"/>
              <a:buChar char="•"/>
            </a:pPr>
            <a:r>
              <a:rPr lang="en-US" sz="2000" b="0" i="0" dirty="0" smtClean="0">
                <a:solidFill>
                  <a:srgbClr val="000000"/>
                </a:solidFill>
                <a:effectLst/>
                <a:latin typeface="Times New Roman" panose="02020603050405020304" pitchFamily="18" charset="0"/>
                <a:cs typeface="Times New Roman" panose="02020603050405020304" pitchFamily="18" charset="0"/>
              </a:rPr>
              <a:t> Professional or white-collar unions representing skilled workers in mainly service </a:t>
            </a:r>
            <a:r>
              <a:rPr lang="en-US" sz="2000" b="0" i="0" dirty="0" err="1" smtClean="0">
                <a:solidFill>
                  <a:srgbClr val="000000"/>
                </a:solidFill>
                <a:effectLst/>
                <a:latin typeface="Times New Roman" panose="02020603050405020304" pitchFamily="18" charset="0"/>
                <a:cs typeface="Times New Roman" panose="02020603050405020304" pitchFamily="18" charset="0"/>
              </a:rPr>
              <a:t>industries.E.g</a:t>
            </a:r>
            <a:r>
              <a:rPr lang="en-US" sz="2000" b="0" i="0" dirty="0" smtClean="0">
                <a:solidFill>
                  <a:srgbClr val="000000"/>
                </a:solidFill>
                <a:effectLst/>
                <a:latin typeface="Times New Roman" panose="02020603050405020304" pitchFamily="18" charset="0"/>
                <a:cs typeface="Times New Roman" panose="02020603050405020304" pitchFamily="18" charset="0"/>
              </a:rPr>
              <a:t>. NUT (teachers' union).</a:t>
            </a:r>
          </a:p>
          <a:p>
            <a:r>
              <a:rPr lang="en-US" dirty="0" smtClean="0"/>
              <a:t/>
            </a:r>
            <a:br>
              <a:rPr lang="en-US" dirty="0" smtClean="0"/>
            </a:br>
            <a:endParaRPr lang="en-US" dirty="0"/>
          </a:p>
        </p:txBody>
      </p:sp>
    </p:spTree>
    <p:extLst>
      <p:ext uri="{BB962C8B-B14F-4D97-AF65-F5344CB8AC3E}">
        <p14:creationId xmlns:p14="http://schemas.microsoft.com/office/powerpoint/2010/main" val="1307399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010" y="91440"/>
            <a:ext cx="8725989" cy="7155805"/>
          </a:xfrm>
          <a:prstGeom prst="rect">
            <a:avLst/>
          </a:prstGeom>
        </p:spPr>
        <p:txBody>
          <a:bodyPr wrap="square">
            <a:spAutoFit/>
          </a:bodyPr>
          <a:lstStyle/>
          <a:p>
            <a:pPr algn="ctr">
              <a:lnSpc>
                <a:spcPct val="150000"/>
              </a:lnSpc>
            </a:pPr>
            <a:r>
              <a:rPr lang="en-US" b="1" dirty="0" smtClean="0">
                <a:solidFill>
                  <a:srgbClr val="000000"/>
                </a:solidFill>
                <a:latin typeface="Times New Roman" panose="02020603050405020304" pitchFamily="18" charset="0"/>
                <a:cs typeface="Times New Roman" panose="02020603050405020304" pitchFamily="18" charset="0"/>
              </a:rPr>
              <a:t>Types</a:t>
            </a:r>
            <a:endParaRPr lang="en-US" b="1" dirty="0">
              <a:solidFill>
                <a:srgbClr val="000000"/>
              </a:solidFill>
              <a:latin typeface="Times New Roman" panose="02020603050405020304" pitchFamily="18" charset="0"/>
              <a:cs typeface="Times New Roman" panose="02020603050405020304" pitchFamily="18" charset="0"/>
            </a:endParaRPr>
          </a:p>
          <a:p>
            <a:pPr>
              <a:lnSpc>
                <a:spcPct val="150000"/>
              </a:lnSpc>
            </a:pP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1 union classified according to purpose</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Reformist unions</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Revolutionary unions</a:t>
            </a:r>
          </a:p>
          <a:p>
            <a:pPr>
              <a:lnSpc>
                <a:spcPct val="150000"/>
              </a:lnSpc>
            </a:pPr>
            <a:r>
              <a:rPr lang="en-US" dirty="0" smtClean="0">
                <a:solidFill>
                  <a:srgbClr val="000000"/>
                </a:solidFill>
                <a:latin typeface="Times New Roman" panose="02020603050405020304" pitchFamily="18" charset="0"/>
                <a:cs typeface="Times New Roman" panose="02020603050405020304" pitchFamily="18" charset="0"/>
              </a:rPr>
              <a:t>2. Union classified on the basis of membership structure</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Craft unions</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General unions</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Industrial unions</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Staff union</a:t>
            </a:r>
          </a:p>
          <a:p>
            <a:pPr algn="ctr">
              <a:lnSpc>
                <a:spcPct val="150000"/>
              </a:lnSpc>
            </a:pPr>
            <a:r>
              <a:rPr lang="en-US" b="1" dirty="0" smtClean="0">
                <a:solidFill>
                  <a:srgbClr val="000000"/>
                </a:solidFill>
                <a:latin typeface="Times New Roman" panose="02020603050405020304" pitchFamily="18" charset="0"/>
                <a:cs typeface="Times New Roman" panose="02020603050405020304" pitchFamily="18" charset="0"/>
              </a:rPr>
              <a:t>Problems of trade union</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Political leadership of outside nature</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Multiple unions</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Union rivalry- intra- union rivalry &amp; inter-union rivalry</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Small size of membership union</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Poor financial position</a:t>
            </a:r>
          </a:p>
          <a:p>
            <a:pPr marL="285750" indent="-285750">
              <a:lnSpc>
                <a:spcPct val="150000"/>
              </a:lnSpc>
              <a:buFont typeface="Arial" panose="020B0604020202020204" pitchFamily="34" charset="0"/>
              <a:buChar char="•"/>
            </a:pPr>
            <a:r>
              <a:rPr lang="en-US" dirty="0" err="1" smtClean="0">
                <a:solidFill>
                  <a:srgbClr val="000000"/>
                </a:solidFill>
                <a:latin typeface="Times New Roman" panose="02020603050405020304" pitchFamily="18" charset="0"/>
                <a:cs typeface="Times New Roman" panose="02020603050405020304" pitchFamily="18" charset="0"/>
              </a:rPr>
              <a:t>victimisation</a:t>
            </a:r>
            <a:r>
              <a:rPr lang="en-US" dirty="0">
                <a:latin typeface="Calibri" panose="020F0502020204030204" pitchFamily="34" charset="0"/>
                <a:cs typeface="Calibri" panose="020F0502020204030204" pitchFamily="34" charset="0"/>
              </a:rPr>
              <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3039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498" y="0"/>
            <a:ext cx="9794594" cy="6324808"/>
          </a:xfrm>
          <a:prstGeom prst="rect">
            <a:avLst/>
          </a:prstGeom>
        </p:spPr>
        <p:txBody>
          <a:bodyPr wrap="square">
            <a:spAutoFit/>
          </a:bodyPr>
          <a:lstStyle/>
          <a:p>
            <a:pPr algn="ctr">
              <a:lnSpc>
                <a:spcPct val="150000"/>
              </a:lnSpc>
            </a:pPr>
            <a:r>
              <a:rPr lang="en-US" dirty="0" smtClean="0">
                <a:solidFill>
                  <a:srgbClr val="000000"/>
                </a:solidFill>
                <a:latin typeface="Times New Roman" panose="02020603050405020304" pitchFamily="18" charset="0"/>
                <a:cs typeface="Times New Roman" panose="02020603050405020304" pitchFamily="18" charset="0"/>
              </a:rPr>
              <a:t>Collective bargaining</a:t>
            </a:r>
          </a:p>
          <a:p>
            <a:pPr>
              <a:lnSpc>
                <a:spcPct val="150000"/>
              </a:lnSpc>
            </a:pPr>
            <a:r>
              <a:rPr lang="en-US" dirty="0" smtClean="0">
                <a:solidFill>
                  <a:srgbClr val="000000"/>
                </a:solidFill>
                <a:latin typeface="Times New Roman" panose="02020603050405020304" pitchFamily="18" charset="0"/>
                <a:cs typeface="Times New Roman" panose="02020603050405020304" pitchFamily="18" charset="0"/>
              </a:rPr>
              <a:t>Meaning</a:t>
            </a:r>
          </a:p>
          <a:p>
            <a:pPr>
              <a:lnSpc>
                <a:spcPct val="150000"/>
              </a:lnSpc>
            </a:pPr>
            <a:r>
              <a:rPr lang="en-US" dirty="0">
                <a:latin typeface="Times New Roman" panose="02020603050405020304" pitchFamily="18" charset="0"/>
                <a:cs typeface="Times New Roman" panose="02020603050405020304" pitchFamily="18" charset="0"/>
              </a:rPr>
              <a:t>Collective bargaining is the process in which working people, through their unions, negotiate contracts with their employers to determine their terms of employment, including pay, benefits, hours, leave, job health and safety policies, ways to balance work and family, and more</a:t>
            </a:r>
            <a:r>
              <a:rPr lang="en-US" dirty="0" smtClean="0">
                <a:latin typeface="Times New Roman" panose="02020603050405020304" pitchFamily="18" charset="0"/>
                <a:cs typeface="Times New Roman" panose="02020603050405020304" pitchFamily="18" charset="0"/>
              </a:rPr>
              <a:t>.</a:t>
            </a:r>
            <a:endParaRPr lang="en-US" dirty="0">
              <a:solidFill>
                <a:srgbClr val="000000"/>
              </a:solidFill>
              <a:latin typeface="Times New Roman" panose="02020603050405020304" pitchFamily="18" charset="0"/>
              <a:cs typeface="Times New Roman" panose="02020603050405020304" pitchFamily="18" charset="0"/>
            </a:endParaRPr>
          </a:p>
          <a:p>
            <a:pPr>
              <a:lnSpc>
                <a:spcPct val="150000"/>
              </a:lnSpc>
            </a:pPr>
            <a:r>
              <a:rPr lang="en-US" b="1" dirty="0" smtClean="0">
                <a:solidFill>
                  <a:srgbClr val="000000"/>
                </a:solidFill>
                <a:latin typeface="Times New Roman" panose="02020603050405020304" pitchFamily="18" charset="0"/>
                <a:cs typeface="Times New Roman" panose="02020603050405020304" pitchFamily="18" charset="0"/>
              </a:rPr>
              <a:t>Features</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Collective</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Equal bargaining strength</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Flexible</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Voluntary</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Continuous </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Dynamic</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Power relationship</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Representation</a:t>
            </a:r>
          </a:p>
          <a:p>
            <a:pPr marL="285750" indent="-285750">
              <a:lnSpc>
                <a:spcPct val="150000"/>
              </a:lnSpc>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Rule making</a:t>
            </a:r>
            <a:endParaRPr lang="en-US"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7706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237</TotalTime>
  <Words>1240</Words>
  <Application>Microsoft Office PowerPoint</Application>
  <PresentationFormat>Widescreen</PresentationFormat>
  <Paragraphs>318</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Arial</vt:lpstr>
      <vt:lpstr>Calibri</vt:lpstr>
      <vt:lpstr>Fira Sans</vt:lpstr>
      <vt:lpstr>Georgia</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office2</dc:creator>
  <cp:lastModifiedBy>office2</cp:lastModifiedBy>
  <cp:revision>27</cp:revision>
  <dcterms:created xsi:type="dcterms:W3CDTF">2023-01-13T10:26:23Z</dcterms:created>
  <dcterms:modified xsi:type="dcterms:W3CDTF">2023-01-27T04:50:51Z</dcterms:modified>
</cp:coreProperties>
</file>